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4" r:id="rId1"/>
  </p:sldMasterIdLst>
  <p:notesMasterIdLst>
    <p:notesMasterId r:id="rId18"/>
  </p:notesMasterIdLst>
  <p:sldIdLst>
    <p:sldId id="256" r:id="rId2"/>
    <p:sldId id="258" r:id="rId3"/>
    <p:sldId id="269" r:id="rId4"/>
    <p:sldId id="270" r:id="rId5"/>
    <p:sldId id="257" r:id="rId6"/>
    <p:sldId id="260" r:id="rId7"/>
    <p:sldId id="261" r:id="rId8"/>
    <p:sldId id="262" r:id="rId9"/>
    <p:sldId id="263" r:id="rId10"/>
    <p:sldId id="264" r:id="rId11"/>
    <p:sldId id="271" r:id="rId12"/>
    <p:sldId id="265" r:id="rId13"/>
    <p:sldId id="266" r:id="rId14"/>
    <p:sldId id="272" r:id="rId15"/>
    <p:sldId id="267" r:id="rId16"/>
    <p:sldId id="268" r:id="rId17"/>
  </p:sldIdLst>
  <p:sldSz cx="12192000" cy="6858000"/>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4"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D9"/>
    <a:srgbClr val="FF9999"/>
    <a:srgbClr val="FF99FF"/>
    <a:srgbClr val="CCFFCC"/>
    <a:srgbClr val="FFFFCC"/>
    <a:srgbClr val="E1FBE7"/>
    <a:srgbClr val="CCFF33"/>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snapToGrid="0">
      <p:cViewPr varScale="1">
        <p:scale>
          <a:sx n="60" d="100"/>
          <a:sy n="60" d="100"/>
        </p:scale>
        <p:origin x="72" y="132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60"/>
      <c:rAngAx val="0"/>
    </c:view3D>
    <c:floor>
      <c:thickness val="0"/>
      <c:spPr>
        <a:noFill/>
        <a:ln>
          <a:noFill/>
        </a:ln>
        <a:effectLst/>
      </c:spPr>
    </c:floor>
    <c:sideWall>
      <c:thickness val="0"/>
      <c:spPr>
        <a:noFill/>
        <a:ln>
          <a:noFill/>
        </a:ln>
        <a:effectLst/>
      </c:spPr>
    </c:sideWall>
    <c:backWall>
      <c:thickness val="0"/>
      <c:spPr>
        <a:noFill/>
        <a:ln>
          <a:noFill/>
        </a:ln>
        <a:effectLst/>
      </c:spPr>
    </c:backWall>
    <c:plotArea>
      <c:layout>
        <c:manualLayout>
          <c:layoutTarget val="inner"/>
          <c:xMode val="edge"/>
          <c:yMode val="edge"/>
          <c:x val="0.20295746624469757"/>
          <c:y val="0.1927703469991684"/>
          <c:w val="0.54392027854919434"/>
          <c:h val="0.54328280687332153"/>
        </c:manualLayout>
      </c:layout>
      <c:pie3DChart>
        <c:varyColors val="1"/>
        <c:ser>
          <c:idx val="0"/>
          <c:order val="0"/>
          <c:tx>
            <c:strRef>
              <c:f>Лист1!$B$1</c:f>
              <c:strCache>
                <c:ptCount val="1"/>
                <c:pt idx="0">
                  <c:v>Продажи</c:v>
                </c:pt>
              </c:strCache>
            </c:strRef>
          </c:tx>
          <c:spPr>
            <a:ln>
              <a:solidFill>
                <a:srgbClr val="C00000"/>
              </a:solidFill>
            </a:ln>
          </c:spPr>
          <c:explosion val="2"/>
          <c:dPt>
            <c:idx val="0"/>
            <c:bubble3D val="0"/>
            <c:explosion val="5"/>
            <c:spPr>
              <a:solidFill>
                <a:schemeClr val="accent1"/>
              </a:solidFill>
              <a:ln>
                <a:solidFill>
                  <a:srgbClr val="C00000"/>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C8E-4B38-814F-236A904EE11F}"/>
              </c:ext>
            </c:extLst>
          </c:dPt>
          <c:dPt>
            <c:idx val="1"/>
            <c:bubble3D val="0"/>
            <c:explosion val="0"/>
            <c:spPr>
              <a:solidFill>
                <a:schemeClr val="accent2"/>
              </a:solidFill>
              <a:ln>
                <a:solidFill>
                  <a:srgbClr val="FF0000"/>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C8E-4B38-814F-236A904EE11F}"/>
              </c:ext>
            </c:extLst>
          </c:dPt>
          <c:dPt>
            <c:idx val="2"/>
            <c:bubble3D val="0"/>
            <c:spPr>
              <a:solidFill>
                <a:schemeClr val="accent3"/>
              </a:solidFill>
              <a:ln>
                <a:solidFill>
                  <a:srgbClr val="C00000"/>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9C8E-4B38-814F-236A904EE11F}"/>
              </c:ext>
            </c:extLst>
          </c:dPt>
          <c:dPt>
            <c:idx val="3"/>
            <c:bubble3D val="0"/>
            <c:explosion val="10"/>
            <c:spPr>
              <a:solidFill>
                <a:schemeClr val="accent4"/>
              </a:solidFill>
              <a:ln>
                <a:solidFill>
                  <a:srgbClr val="C00000"/>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9C8E-4B38-814F-236A904EE11F}"/>
              </c:ext>
            </c:extLst>
          </c:dPt>
          <c:dLbls>
            <c:dLbl>
              <c:idx val="0"/>
              <c:delete val="1"/>
              <c:extLst>
                <c:ext xmlns:c15="http://schemas.microsoft.com/office/drawing/2012/chart" uri="{CE6537A1-D6FC-4f65-9D91-7224C49458BB}"/>
                <c:ext xmlns:c16="http://schemas.microsoft.com/office/drawing/2014/chart" uri="{C3380CC4-5D6E-409C-BE32-E72D297353CC}">
                  <c16:uniqueId val="{00000001-9C8E-4B38-814F-236A904EE11F}"/>
                </c:ext>
              </c:extLst>
            </c:dLbl>
            <c:dLbl>
              <c:idx val="1"/>
              <c:tx>
                <c:rich>
                  <a:bodyPr/>
                  <a:lstStyle/>
                  <a:p>
                    <a:r>
                      <a:rPr lang="en-US"/>
                      <a:t>12,3%</a:t>
                    </a:r>
                  </a:p>
                </c:rich>
              </c:tx>
              <c:dLblPos val="ctr"/>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9C8E-4B38-814F-236A904EE11F}"/>
                </c:ext>
              </c:extLst>
            </c:dLbl>
            <c:dLbl>
              <c:idx val="2"/>
              <c:tx>
                <c:rich>
                  <a:bodyPr/>
                  <a:lstStyle/>
                  <a:p>
                    <a:r>
                      <a:rPr lang="en-US"/>
                      <a:t>4,7%</a:t>
                    </a:r>
                  </a:p>
                </c:rich>
              </c:tx>
              <c:dLblPos val="ctr"/>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5-9C8E-4B38-814F-236A904EE11F}"/>
                </c:ext>
              </c:extLst>
            </c:dLbl>
            <c:dLbl>
              <c:idx val="3"/>
              <c:tx>
                <c:rich>
                  <a:bodyPr/>
                  <a:lstStyle/>
                  <a:p>
                    <a:r>
                      <a:rPr lang="en-US"/>
                      <a:t>24,06</a:t>
                    </a:r>
                  </a:p>
                </c:rich>
              </c:tx>
              <c:dLblPos val="ctr"/>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7-9C8E-4B38-814F-236A904EE11F}"/>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smtId="4294967295">
                    <a:solidFill>
                      <a:schemeClr val="lt1"/>
                    </a:solidFill>
                    <a:latin typeface="+mn-lt"/>
                    <a:ea typeface="+mn-ea"/>
                    <a:cs typeface="+mn-cs"/>
                  </a:defRPr>
                </a:pPr>
                <a:endParaRPr lang="ru-RU"/>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Лист1!$A$2:$A$5</c:f>
              <c:strCache>
                <c:ptCount val="4"/>
                <c:pt idx="0">
                  <c:v>Кв. 1</c:v>
                </c:pt>
                <c:pt idx="1">
                  <c:v>Кв. 2</c:v>
                </c:pt>
                <c:pt idx="2">
                  <c:v>Кв. 3</c:v>
                </c:pt>
                <c:pt idx="3">
                  <c:v>Кв. 4</c:v>
                </c:pt>
              </c:strCache>
            </c:strRef>
          </c:cat>
          <c:val>
            <c:numRef>
              <c:f>Лист1!$B$2:$B$5</c:f>
              <c:numCache>
                <c:formatCode>General</c:formatCode>
                <c:ptCount val="4"/>
                <c:pt idx="0">
                  <c:v>52.96</c:v>
                </c:pt>
                <c:pt idx="1">
                  <c:v>32.4</c:v>
                </c:pt>
                <c:pt idx="2">
                  <c:v>6.61</c:v>
                </c:pt>
                <c:pt idx="3">
                  <c:v>8.0299999999999994</c:v>
                </c:pt>
              </c:numCache>
            </c:numRef>
          </c:val>
          <c:extLst>
            <c:ext xmlns:c16="http://schemas.microsoft.com/office/drawing/2014/chart" uri="{C3380CC4-5D6E-409C-BE32-E72D297353CC}">
              <c16:uniqueId val="{00000008-9C8E-4B38-814F-236A904EE11F}"/>
            </c:ext>
          </c:extLst>
        </c:ser>
        <c:dLbls>
          <c:showLegendKey val="0"/>
          <c:showVal val="0"/>
          <c:showCatName val="0"/>
          <c:showSerName val="0"/>
          <c:showPercent val="0"/>
          <c:showBubbleSize val="0"/>
          <c:showLeaderLines val="1"/>
        </c:dLbls>
      </c:pie3DChart>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solidFill>
      <a:schemeClr val="accent2">
        <a:lumMod val="40000"/>
        <a:lumOff val="60000"/>
      </a:schemeClr>
    </a:solidFill>
    <a:ln w="9525" cap="flat" cmpd="sng" algn="ctr">
      <a:solidFill>
        <a:schemeClr val="dk1">
          <a:lumMod val="25000"/>
          <a:lumOff val="75000"/>
        </a:schemeClr>
      </a:solidFill>
      <a:round/>
    </a:ln>
    <a:effectLst/>
  </c:spPr>
  <c:txPr>
    <a:bodyPr/>
    <a:lstStyle/>
    <a:p>
      <a:pPr>
        <a:defRPr/>
      </a:pPr>
      <a:endParaRPr lang="ru-RU"/>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1" dt="2022-03-23T16:08:50.415" idx="1">
    <p:pos x="10" y="10"/>
    <p:text/>
    <p:extLst>
      <p:ext uri="{C676402C-5697-4E1C-873F-D02D1690AC5C}">
        <p15:threadingInfo xmlns:p15="http://schemas.microsoft.com/office/powerpoint/2012/main" timeZoneBias="-180"/>
      </p:ext>
    </p:extLst>
  </p:cm>
  <p:cm authorId="1" dt="2026-02-17T09:10:31.923" idx="2">
    <p:pos x="7463" y="846"/>
    <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6-02-17T09:27:55.028" idx="3">
    <p:pos x="10" y="10"/>
    <p:text/>
    <p:extLst>
      <p:ext uri="{C676402C-5697-4E1C-873F-D02D1690AC5C}">
        <p15:threadingInfo xmlns:p15="http://schemas.microsoft.com/office/powerpoint/2012/main" timeZoneBias="-180"/>
      </p:ext>
    </p:extLst>
  </p:cm>
  <p:cm authorId="1" dt="2026-02-17T09:28:00.559" idx="4">
    <p:pos x="146" y="146"/>
    <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2284E4-A391-4E79-9296-9B4F950E89D8}" type="datetimeFigureOut">
              <a:rPr lang="ru-RU" smtClean="0"/>
              <a:t>04.03.2026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6D7113-3E0D-42D9-A209-F9A70032D299}" type="slidenum">
              <a:rPr lang="ru-RU" smtClean="0"/>
              <a:t>‹#›</a:t>
            </a:fld>
            <a:endParaRPr lang="ru-RU"/>
          </a:p>
        </p:txBody>
      </p:sp>
    </p:spTree>
    <p:extLst>
      <p:ext uri="{BB962C8B-B14F-4D97-AF65-F5344CB8AC3E}">
        <p14:creationId xmlns:p14="http://schemas.microsoft.com/office/powerpoint/2010/main" val="2193759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fld id="{A06D7113-3E0D-42D9-A209-F9A70032D299}" type="slidenum">
              <a:rPr lang="ru-RU" smtClean="0"/>
              <a:t>1</a:t>
            </a:fld>
            <a:endParaRPr lang="ru-RU"/>
          </a:p>
        </p:txBody>
      </p:sp>
    </p:spTree>
    <p:extLst>
      <p:ext uri="{BB962C8B-B14F-4D97-AF65-F5344CB8AC3E}">
        <p14:creationId xmlns:p14="http://schemas.microsoft.com/office/powerpoint/2010/main" val="2173328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a:t>Образец заголовка</a:t>
            </a:r>
            <a:endParaRPr lang="en-US"/>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A1E1FE6F-7322-4377-9F2D-156472E98557}" type="datetimeFigureOut">
              <a:rPr lang="ru-RU" smtClean="0"/>
              <a:t>04.03.2026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51D278-2504-48C3-A644-391B924789B0}"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1463823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A1E1FE6F-7322-4377-9F2D-156472E98557}" type="datetimeFigureOut">
              <a:rPr lang="ru-RU" smtClean="0"/>
              <a:t>04.03.2026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651D278-2504-48C3-A644-391B924789B0}" type="slidenum">
              <a:rPr lang="ru-RU" smtClean="0"/>
              <a:t>‹#›</a:t>
            </a:fld>
            <a:endParaRPr lang="ru-RU"/>
          </a:p>
        </p:txBody>
      </p:sp>
    </p:spTree>
    <p:extLst>
      <p:ext uri="{BB962C8B-B14F-4D97-AF65-F5344CB8AC3E}">
        <p14:creationId xmlns:p14="http://schemas.microsoft.com/office/powerpoint/2010/main" val="62661771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E1FE6F-7322-4377-9F2D-156472E98557}" type="datetimeFigureOut">
              <a:rPr lang="ru-RU" smtClean="0"/>
              <a:t>04.03.2026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651D278-2504-48C3-A644-391B924789B0}" type="slidenum">
              <a:rPr lang="ru-RU" smtClean="0"/>
              <a:t>‹#›</a:t>
            </a:fld>
            <a:endParaRPr lang="ru-RU"/>
          </a:p>
        </p:txBody>
      </p:sp>
    </p:spTree>
    <p:extLst>
      <p:ext uri="{BB962C8B-B14F-4D97-AF65-F5344CB8AC3E}">
        <p14:creationId xmlns:p14="http://schemas.microsoft.com/office/powerpoint/2010/main" val="12464331"/>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1E1FE6F-7322-4377-9F2D-156472E98557}" type="datetimeFigureOut">
              <a:rPr lang="ru-RU" smtClean="0"/>
              <a:t>04.03.2026</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651D278-2504-48C3-A644-391B924789B0}" type="slidenum">
              <a:rPr lang="ru-RU" smtClean="0"/>
              <a:t>‹#›</a:t>
            </a:fld>
            <a:endParaRPr lang="ru-RU"/>
          </a:p>
        </p:txBody>
      </p:sp>
    </p:spTree>
    <p:extLst>
      <p:ext uri="{BB962C8B-B14F-4D97-AF65-F5344CB8AC3E}">
        <p14:creationId xmlns:p14="http://schemas.microsoft.com/office/powerpoint/2010/main" val="1616306119"/>
      </p:ext>
    </p:extLst>
  </p:cSld>
  <p:clrMap bg1="dk1" tx1="lt1" bg2="dk2" tx2="lt2" accent1="accent1" accent2="accent2" accent3="accent3" accent4="accent4" accent5="accent5" accent6="accent6" hlink="hlink" folHlink="folHlink"/>
  <p:sldLayoutIdLst>
    <p:sldLayoutId id="2147484095" r:id="rId1"/>
    <p:sldLayoutId id="2147484098" r:id="rId2"/>
    <p:sldLayoutId id="2147484101" r:id="rId3"/>
  </p:sldLayoutIdLst>
  <p:transition/>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B19CE583-6EAF-4B33-83C3-32DA542486A8}"/>
              </a:ext>
            </a:extLst>
          </p:cNvPr>
          <p:cNvSpPr>
            <a:spLocks noGrp="1"/>
          </p:cNvSpPr>
          <p:nvPr>
            <p:ph type="title"/>
          </p:nvPr>
        </p:nvSpPr>
        <p:spPr>
          <a:xfrm>
            <a:off x="789272" y="3135086"/>
            <a:ext cx="10715340" cy="2804160"/>
          </a:xfrm>
        </p:spPr>
        <p:txBody>
          <a:bodyPr>
            <a:noAutofit/>
          </a:bodyPr>
          <a:lstStyle/>
          <a:p>
            <a:pPr algn="ctr"/>
            <a:r>
              <a:rPr lang="ru-RU" sz="3200" i="1"/>
              <a:t>БЮДЖЕТ МУНИЦИПАЛЬНОГО ОБРАЗОВАНИЯ СУХОВСКОЕ СЕЛЬСКОЕ ПОСЕЛЕНИЕ КИРОВСКОГО МУНИЦИПАЛЬНОГО РАЙОНА ЛЕНИНГРАДСКОЙ ОБЛАСТИ НА 202</a:t>
            </a:r>
            <a:r>
              <a:rPr lang="en-US" sz="3200" i="1"/>
              <a:t>6</a:t>
            </a:r>
            <a:r>
              <a:rPr lang="ru-RU" sz="3200" i="1"/>
              <a:t> ГОД И ПЛАНОВЫЙ ПЕРИОД 202</a:t>
            </a:r>
            <a:r>
              <a:rPr lang="en-US" sz="3200" i="1"/>
              <a:t>7</a:t>
            </a:r>
            <a:r>
              <a:rPr lang="ru-RU" sz="3200" i="1"/>
              <a:t>-202</a:t>
            </a:r>
            <a:r>
              <a:rPr lang="en-US" sz="3200" i="1"/>
              <a:t>8</a:t>
            </a:r>
            <a:r>
              <a:rPr lang="ru-RU" sz="3200" i="1"/>
              <a:t> ГОДОВ</a:t>
            </a:r>
            <a:r>
              <a:rPr lang="ru-RU" sz="4000" i="1"/>
              <a:t>.</a:t>
            </a:r>
          </a:p>
        </p:txBody>
      </p:sp>
      <p:pic>
        <p:nvPicPr>
          <p:cNvPr id="7" name="Рисунок 6" descr="Suxoe_gerb-254x300">
            <a:extLst>
              <a:ext uri="{FF2B5EF4-FFF2-40B4-BE49-F238E27FC236}">
                <a16:creationId xmlns:a16="http://schemas.microsoft.com/office/drawing/2014/main" id="{7F66447F-5102-4F84-B780-8EDC2FEDAB9B}"/>
              </a:ext>
            </a:extLst>
          </p:cNvPr>
          <p:cNvPicPr>
            <a:picLocks noGrp="1" noChangeAspect="1"/>
          </p:cNvPicPr>
          <p:nvPr isPhoto="1"/>
        </p:nvPicPr>
        <p:blipFill>
          <a:blip r:embed="rId3">
            <a:lum/>
            <a:extLst>
              <a:ext uri="{28A0092B-C50C-407E-A947-70E740481C1C}">
                <a14:useLocalDpi xmlns:a14="http://schemas.microsoft.com/office/drawing/2010/main" val="0"/>
              </a:ext>
            </a:extLst>
          </a:blip>
          <a:stretch>
            <a:fillRect/>
          </a:stretch>
        </p:blipFill>
        <p:spPr>
          <a:xfrm>
            <a:off x="5532993" y="142612"/>
            <a:ext cx="1579719" cy="1644243"/>
          </a:xfrm>
          <a:prstGeom prst="rect">
            <a:avLst/>
          </a:prstGeom>
        </p:spPr>
      </p:pic>
      <p:sp>
        <p:nvSpPr>
          <p:cNvPr id="5" name="TextBox 4">
            <a:extLst>
              <a:ext uri="{FF2B5EF4-FFF2-40B4-BE49-F238E27FC236}">
                <a16:creationId xmlns:a16="http://schemas.microsoft.com/office/drawing/2014/main" id="{B6854443-5554-D879-0ED8-A206993256E3}"/>
              </a:ext>
            </a:extLst>
          </p:cNvPr>
          <p:cNvSpPr txBox="1"/>
          <p:nvPr/>
        </p:nvSpPr>
        <p:spPr>
          <a:xfrm>
            <a:off x="2300438" y="1944303"/>
            <a:ext cx="7796463" cy="830997"/>
          </a:xfrm>
          <a:prstGeom prst="rect">
            <a:avLst/>
          </a:prstGeom>
          <a:noFill/>
        </p:spPr>
        <p:txBody>
          <a:bodyPr wrap="square" rtlCol="0">
            <a:spAutoFit/>
          </a:bodyPr>
          <a:lstStyle/>
          <a:p>
            <a:pPr algn="ctr"/>
            <a:r>
              <a:rPr lang="ru-RU" sz="4800" i="1" u="sng">
                <a:latin typeface="Times New Roman" panose="02020603050405020304" pitchFamily="18" charset="0"/>
                <a:cs typeface="Times New Roman" panose="02020603050405020304" pitchFamily="18" charset="0"/>
              </a:rPr>
              <a:t>БЮДЖЕТ ДЛЯ ГРАЖДАН</a:t>
            </a:r>
          </a:p>
        </p:txBody>
      </p:sp>
    </p:spTree>
    <p:extLst>
      <p:ext uri="{BB962C8B-B14F-4D97-AF65-F5344CB8AC3E}">
        <p14:creationId xmlns:p14="http://schemas.microsoft.com/office/powerpoint/2010/main" val="372674839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Свиток: горизонтальный 1">
            <a:extLst>
              <a:ext uri="{FF2B5EF4-FFF2-40B4-BE49-F238E27FC236}">
                <a16:creationId xmlns:a16="http://schemas.microsoft.com/office/drawing/2014/main" id="{DD756B41-D9A9-4D82-9DF2-6B2D0F2EA84E}"/>
              </a:ext>
            </a:extLst>
          </p:cNvPr>
          <p:cNvSpPr/>
          <p:nvPr/>
        </p:nvSpPr>
        <p:spPr>
          <a:xfrm>
            <a:off x="218114" y="83890"/>
            <a:ext cx="11851966" cy="1223820"/>
          </a:xfrm>
          <a:prstGeom prst="horizontalScroll">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i="1" u="sng" strike="noStrike" baseline="0">
                <a:solidFill>
                  <a:schemeClr val="accent1"/>
                </a:solidFill>
                <a:latin typeface="Calibri" panose="020F0502020204030204" pitchFamily="34" charset="0"/>
              </a:rPr>
              <a:t>Структура расходов бюджета муниципального образования Суховское сельское поселение Кировского муниципального района Ленинградской области в 2026 году – 23 148,20 тыс. рублей</a:t>
            </a:r>
            <a:endParaRPr lang="ru-RU" sz="2000" b="0" i="1" u="sng" strike="noStrike" baseline="0">
              <a:solidFill>
                <a:schemeClr val="accent1"/>
              </a:solidFill>
              <a:latin typeface="Calibri" pitchFamily="34" charset="0"/>
            </a:endParaRPr>
          </a:p>
        </p:txBody>
      </p:sp>
      <p:pic>
        <p:nvPicPr>
          <p:cNvPr id="11" name="Рисунок 10">
            <a:extLst>
              <a:ext uri="{FF2B5EF4-FFF2-40B4-BE49-F238E27FC236}">
                <a16:creationId xmlns:a16="http://schemas.microsoft.com/office/drawing/2014/main" id="{8C318BCA-C284-4627-B6CD-3A8863E671B5}"/>
              </a:ext>
            </a:extLst>
          </p:cNvPr>
          <p:cNvPicPr>
            <a:picLocks noChangeAspect="1"/>
          </p:cNvPicPr>
          <p:nvPr/>
        </p:nvPicPr>
        <p:blipFill>
          <a:blip r:embed="rId2"/>
          <a:stretch>
            <a:fillRect/>
          </a:stretch>
        </p:blipFill>
        <p:spPr>
          <a:xfrm>
            <a:off x="3363191" y="2652985"/>
            <a:ext cx="4438571" cy="2832679"/>
          </a:xfrm>
          <a:prstGeom prst="rect">
            <a:avLst/>
          </a:prstGeom>
        </p:spPr>
      </p:pic>
      <p:sp>
        <p:nvSpPr>
          <p:cNvPr id="18" name="TextBox 17">
            <a:extLst>
              <a:ext uri="{FF2B5EF4-FFF2-40B4-BE49-F238E27FC236}">
                <a16:creationId xmlns:a16="http://schemas.microsoft.com/office/drawing/2014/main" id="{438B8D50-7955-4A80-853E-A36738EF0B2F}"/>
              </a:ext>
            </a:extLst>
          </p:cNvPr>
          <p:cNvSpPr txBox="1"/>
          <p:nvPr/>
        </p:nvSpPr>
        <p:spPr>
          <a:xfrm>
            <a:off x="822122" y="1728132"/>
            <a:ext cx="4152550" cy="707886"/>
          </a:xfrm>
          <a:prstGeom prst="rect">
            <a:avLst/>
          </a:prstGeom>
          <a:noFill/>
        </p:spPr>
        <p:txBody>
          <a:bodyPr wrap="square">
            <a:spAutoFit/>
          </a:bodyPr>
          <a:lstStyle/>
          <a:p>
            <a:r>
              <a:rPr lang="ru-RU" sz="2000" b="1"/>
              <a:t>ОБЩЕГОСУДАРСТВЕННЫЕ</a:t>
            </a:r>
            <a:r>
              <a:rPr lang="ru-RU" sz="2000"/>
              <a:t> </a:t>
            </a:r>
            <a:r>
              <a:rPr lang="ru-RU" sz="2000" b="1"/>
              <a:t>ВОПРОСЫ- 9 088,60</a:t>
            </a:r>
          </a:p>
        </p:txBody>
      </p:sp>
      <p:sp>
        <p:nvSpPr>
          <p:cNvPr id="20" name="TextBox 19">
            <a:extLst>
              <a:ext uri="{FF2B5EF4-FFF2-40B4-BE49-F238E27FC236}">
                <a16:creationId xmlns:a16="http://schemas.microsoft.com/office/drawing/2014/main" id="{03F94A88-D188-40E0-BB4F-F4AECDC3841E}"/>
              </a:ext>
            </a:extLst>
          </p:cNvPr>
          <p:cNvSpPr txBox="1"/>
          <p:nvPr/>
        </p:nvSpPr>
        <p:spPr>
          <a:xfrm>
            <a:off x="822121" y="2485324"/>
            <a:ext cx="3148669" cy="707886"/>
          </a:xfrm>
          <a:prstGeom prst="rect">
            <a:avLst/>
          </a:prstGeom>
          <a:noFill/>
        </p:spPr>
        <p:txBody>
          <a:bodyPr wrap="square">
            <a:spAutoFit/>
          </a:bodyPr>
          <a:lstStyle/>
          <a:p>
            <a:r>
              <a:rPr lang="ru-RU" sz="2000" b="1"/>
              <a:t>НАЦИОНАЛЬНАЯ ОБОРОНА- 285,5</a:t>
            </a:r>
          </a:p>
        </p:txBody>
      </p:sp>
      <p:sp>
        <p:nvSpPr>
          <p:cNvPr id="22" name="TextBox 21">
            <a:extLst>
              <a:ext uri="{FF2B5EF4-FFF2-40B4-BE49-F238E27FC236}">
                <a16:creationId xmlns:a16="http://schemas.microsoft.com/office/drawing/2014/main" id="{621EEB03-056F-4EB5-8035-88B5A0FB3833}"/>
              </a:ext>
            </a:extLst>
          </p:cNvPr>
          <p:cNvSpPr txBox="1"/>
          <p:nvPr/>
        </p:nvSpPr>
        <p:spPr>
          <a:xfrm>
            <a:off x="218114" y="3429001"/>
            <a:ext cx="3288484" cy="1323439"/>
          </a:xfrm>
          <a:prstGeom prst="rect">
            <a:avLst/>
          </a:prstGeom>
          <a:noFill/>
        </p:spPr>
        <p:txBody>
          <a:bodyPr wrap="square">
            <a:spAutoFit/>
          </a:bodyPr>
          <a:lstStyle/>
          <a:p>
            <a:r>
              <a:rPr lang="ru-RU" sz="2000" b="1"/>
              <a:t>НАЦИОНАЛЬНАЯ БЕЗОПАСНОСТЬ И ПРАВООХРАНИТЕЛЬНАЯ ДЕЯТЕЛЬНОСТЬ- 678,50</a:t>
            </a:r>
          </a:p>
        </p:txBody>
      </p:sp>
      <p:sp>
        <p:nvSpPr>
          <p:cNvPr id="24" name="TextBox 23">
            <a:extLst>
              <a:ext uri="{FF2B5EF4-FFF2-40B4-BE49-F238E27FC236}">
                <a16:creationId xmlns:a16="http://schemas.microsoft.com/office/drawing/2014/main" id="{A21456E0-BF59-496B-BE52-E6E189F011AF}"/>
              </a:ext>
            </a:extLst>
          </p:cNvPr>
          <p:cNvSpPr txBox="1"/>
          <p:nvPr/>
        </p:nvSpPr>
        <p:spPr>
          <a:xfrm>
            <a:off x="6602136" y="1728132"/>
            <a:ext cx="3148669" cy="707886"/>
          </a:xfrm>
          <a:prstGeom prst="rect">
            <a:avLst/>
          </a:prstGeom>
          <a:noFill/>
        </p:spPr>
        <p:txBody>
          <a:bodyPr wrap="square">
            <a:spAutoFit/>
          </a:bodyPr>
          <a:lstStyle/>
          <a:p>
            <a:r>
              <a:rPr lang="ru-RU" sz="2000" b="1"/>
              <a:t>НАЦИОНАЛЬНАЯ ЭКОНОМИКА- 4 016,60</a:t>
            </a:r>
          </a:p>
        </p:txBody>
      </p:sp>
      <p:sp>
        <p:nvSpPr>
          <p:cNvPr id="26" name="TextBox 25">
            <a:extLst>
              <a:ext uri="{FF2B5EF4-FFF2-40B4-BE49-F238E27FC236}">
                <a16:creationId xmlns:a16="http://schemas.microsoft.com/office/drawing/2014/main" id="{5BD056CF-0217-43F8-9BE9-8C59ABE3F5A1}"/>
              </a:ext>
            </a:extLst>
          </p:cNvPr>
          <p:cNvSpPr txBox="1"/>
          <p:nvPr/>
        </p:nvSpPr>
        <p:spPr>
          <a:xfrm>
            <a:off x="7183772" y="2485324"/>
            <a:ext cx="4065865" cy="707886"/>
          </a:xfrm>
          <a:prstGeom prst="rect">
            <a:avLst/>
          </a:prstGeom>
          <a:noFill/>
        </p:spPr>
        <p:txBody>
          <a:bodyPr wrap="square">
            <a:spAutoFit/>
          </a:bodyPr>
          <a:lstStyle/>
          <a:p>
            <a:r>
              <a:rPr lang="ru-RU" sz="2000" b="1"/>
              <a:t>ЖИЛИЩНО-КОММУНАЛЬНОЕ ХОЗЯЙСТВО- 1 504,80</a:t>
            </a:r>
          </a:p>
        </p:txBody>
      </p:sp>
      <p:sp>
        <p:nvSpPr>
          <p:cNvPr id="28" name="TextBox 27">
            <a:extLst>
              <a:ext uri="{FF2B5EF4-FFF2-40B4-BE49-F238E27FC236}">
                <a16:creationId xmlns:a16="http://schemas.microsoft.com/office/drawing/2014/main" id="{066E9C34-BFE8-4750-91A3-4BFAAFCBB57C}"/>
              </a:ext>
            </a:extLst>
          </p:cNvPr>
          <p:cNvSpPr txBox="1"/>
          <p:nvPr/>
        </p:nvSpPr>
        <p:spPr>
          <a:xfrm>
            <a:off x="7801762" y="3339360"/>
            <a:ext cx="4065865" cy="1015663"/>
          </a:xfrm>
          <a:prstGeom prst="rect">
            <a:avLst/>
          </a:prstGeom>
          <a:noFill/>
        </p:spPr>
        <p:txBody>
          <a:bodyPr wrap="square">
            <a:spAutoFit/>
          </a:bodyPr>
          <a:lstStyle/>
          <a:p>
            <a:r>
              <a:rPr lang="ru-RU" sz="2000" b="1"/>
              <a:t>КУЛЬТУРА, КИНЕМАТОГРАФИЯ, СРЕДСТВА МАССОВОЙ ИНФОРМАЦИИ – 4 754,60</a:t>
            </a:r>
          </a:p>
        </p:txBody>
      </p:sp>
      <p:sp>
        <p:nvSpPr>
          <p:cNvPr id="30" name="TextBox 29">
            <a:extLst>
              <a:ext uri="{FF2B5EF4-FFF2-40B4-BE49-F238E27FC236}">
                <a16:creationId xmlns:a16="http://schemas.microsoft.com/office/drawing/2014/main" id="{52C2D786-992E-4C7B-A764-DAEC8DCDA310}"/>
              </a:ext>
            </a:extLst>
          </p:cNvPr>
          <p:cNvSpPr txBox="1"/>
          <p:nvPr/>
        </p:nvSpPr>
        <p:spPr>
          <a:xfrm>
            <a:off x="7264866" y="5184396"/>
            <a:ext cx="2541864" cy="707886"/>
          </a:xfrm>
          <a:prstGeom prst="rect">
            <a:avLst/>
          </a:prstGeom>
          <a:noFill/>
        </p:spPr>
        <p:txBody>
          <a:bodyPr wrap="square">
            <a:spAutoFit/>
          </a:bodyPr>
          <a:lstStyle/>
          <a:p>
            <a:r>
              <a:rPr lang="ru-RU" sz="2000" b="1"/>
              <a:t>СОЦИАЛЬНАЯ ПОЛИТИКА- 347,70</a:t>
            </a:r>
          </a:p>
        </p:txBody>
      </p:sp>
      <p:sp>
        <p:nvSpPr>
          <p:cNvPr id="32" name="TextBox 31">
            <a:extLst>
              <a:ext uri="{FF2B5EF4-FFF2-40B4-BE49-F238E27FC236}">
                <a16:creationId xmlns:a16="http://schemas.microsoft.com/office/drawing/2014/main" id="{BDF5A81E-C3BA-4CA2-AB8A-15E57B6DCBE8}"/>
              </a:ext>
            </a:extLst>
          </p:cNvPr>
          <p:cNvSpPr txBox="1"/>
          <p:nvPr/>
        </p:nvSpPr>
        <p:spPr>
          <a:xfrm>
            <a:off x="218114" y="5076674"/>
            <a:ext cx="2944139" cy="461665"/>
          </a:xfrm>
          <a:prstGeom prst="rect">
            <a:avLst/>
          </a:prstGeom>
          <a:noFill/>
        </p:spPr>
        <p:txBody>
          <a:bodyPr wrap="square">
            <a:spAutoFit/>
          </a:bodyPr>
          <a:lstStyle/>
          <a:p>
            <a:r>
              <a:rPr lang="ru-RU" sz="2000" b="1">
                <a:effectLst/>
                <a:latin typeface="+mj-lt"/>
                <a:ea typeface="Calibri" panose="020F0502020204030204" pitchFamily="34" charset="0"/>
              </a:rPr>
              <a:t>ОБРАЗОВАНИЕ</a:t>
            </a:r>
            <a:r>
              <a:rPr lang="ru-RU" sz="2400" b="1">
                <a:effectLst/>
                <a:latin typeface="Times New Roman" panose="02020603050405020304" pitchFamily="18" charset="0"/>
                <a:ea typeface="Calibri" panose="020F0502020204030204" pitchFamily="34" charset="0"/>
              </a:rPr>
              <a:t> – </a:t>
            </a:r>
            <a:r>
              <a:rPr lang="ru-RU" sz="2000" b="1">
                <a:effectLst/>
                <a:latin typeface="Times New Roman" panose="02020603050405020304" pitchFamily="18" charset="0"/>
                <a:ea typeface="Calibri" panose="020F0502020204030204" pitchFamily="34" charset="0"/>
              </a:rPr>
              <a:t>70,00</a:t>
            </a:r>
            <a:r>
              <a:rPr lang="ru-RU" sz="2400" b="1">
                <a:effectLst/>
                <a:latin typeface="Times New Roman" panose="02020603050405020304" pitchFamily="18" charset="0"/>
                <a:ea typeface="Calibri" panose="020F0502020204030204" pitchFamily="34" charset="0"/>
              </a:rPr>
              <a:t>  </a:t>
            </a:r>
            <a:endParaRPr lang="ru-RU" sz="2400" b="1"/>
          </a:p>
        </p:txBody>
      </p:sp>
      <p:sp>
        <p:nvSpPr>
          <p:cNvPr id="34" name="TextBox 33">
            <a:extLst>
              <a:ext uri="{FF2B5EF4-FFF2-40B4-BE49-F238E27FC236}">
                <a16:creationId xmlns:a16="http://schemas.microsoft.com/office/drawing/2014/main" id="{A81E67D7-D975-44B9-92D4-505587B57B2D}"/>
              </a:ext>
            </a:extLst>
          </p:cNvPr>
          <p:cNvSpPr txBox="1"/>
          <p:nvPr/>
        </p:nvSpPr>
        <p:spPr>
          <a:xfrm>
            <a:off x="1174460" y="5747379"/>
            <a:ext cx="3221372" cy="707886"/>
          </a:xfrm>
          <a:prstGeom prst="rect">
            <a:avLst/>
          </a:prstGeom>
          <a:noFill/>
        </p:spPr>
        <p:txBody>
          <a:bodyPr wrap="square">
            <a:spAutoFit/>
          </a:bodyPr>
          <a:lstStyle/>
          <a:p>
            <a:r>
              <a:rPr lang="ru-RU" sz="2000" b="1">
                <a:effectLst/>
                <a:latin typeface="+mj-lt"/>
                <a:ea typeface="Calibri" panose="020F0502020204030204" pitchFamily="34" charset="0"/>
              </a:rPr>
              <a:t>ФИЗИЧЕСКАЯ КУЛЬТУРА И СПОРТ – 20,00</a:t>
            </a:r>
            <a:endParaRPr lang="ru-RU" sz="2000" b="1">
              <a:latin typeface="+mj-lt"/>
            </a:endParaRPr>
          </a:p>
        </p:txBody>
      </p:sp>
      <p:sp>
        <p:nvSpPr>
          <p:cNvPr id="5" name="TextBox 4">
            <a:extLst>
              <a:ext uri="{FF2B5EF4-FFF2-40B4-BE49-F238E27FC236}">
                <a16:creationId xmlns:a16="http://schemas.microsoft.com/office/drawing/2014/main" id="{19A9239F-76BB-2B5A-4CD9-79491531A072}"/>
              </a:ext>
            </a:extLst>
          </p:cNvPr>
          <p:cNvSpPr txBox="1"/>
          <p:nvPr/>
        </p:nvSpPr>
        <p:spPr>
          <a:xfrm>
            <a:off x="4612228" y="5798325"/>
            <a:ext cx="4888823" cy="584775"/>
          </a:xfrm>
          <a:prstGeom prst="rect">
            <a:avLst/>
          </a:prstGeom>
          <a:noFill/>
        </p:spPr>
        <p:txBody>
          <a:bodyPr wrap="square">
            <a:spAutoFit/>
          </a:bodyPr>
          <a:lstStyle/>
          <a:p>
            <a:r>
              <a:rPr lang="ru-RU" sz="1600" b="1"/>
              <a:t>Обслуживание государственного (муниципального) долга  - 30,00</a:t>
            </a:r>
          </a:p>
        </p:txBody>
      </p:sp>
    </p:spTree>
    <p:extLst>
      <p:ext uri="{BB962C8B-B14F-4D97-AF65-F5344CB8AC3E}">
        <p14:creationId xmlns:p14="http://schemas.microsoft.com/office/powerpoint/2010/main" val="381317733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57038F2-50AC-5C3A-093E-CCE4565A8EC3}"/>
            </a:ext>
          </a:extLst>
        </p:cNvPr>
        <p:cNvGrpSpPr/>
        <p:nvPr/>
      </p:nvGrpSpPr>
      <p:grpSpPr>
        <a:xfrm>
          <a:off x="0" y="0"/>
          <a:ext cx="0" cy="0"/>
          <a:chOff x="0" y="0"/>
          <a:chExt cx="0" cy="0"/>
        </a:xfrm>
      </p:grpSpPr>
      <p:sp>
        <p:nvSpPr>
          <p:cNvPr id="2" name="Свиток: горизонтальный 1">
            <a:extLst>
              <a:ext uri="{FF2B5EF4-FFF2-40B4-BE49-F238E27FC236}">
                <a16:creationId xmlns:a16="http://schemas.microsoft.com/office/drawing/2014/main" id="{F67F77EC-1E72-AFF7-ADB6-A8E451035ADB}"/>
              </a:ext>
            </a:extLst>
          </p:cNvPr>
          <p:cNvSpPr/>
          <p:nvPr/>
        </p:nvSpPr>
        <p:spPr>
          <a:xfrm>
            <a:off x="198783" y="83890"/>
            <a:ext cx="11831540" cy="1347345"/>
          </a:xfrm>
          <a:prstGeom prst="horizontalScroll">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i="1" u="sng" strike="noStrike" baseline="0">
                <a:solidFill>
                  <a:schemeClr val="accent1"/>
                </a:solidFill>
                <a:latin typeface="Calibri" panose="020F0502020204030204" pitchFamily="34" charset="0"/>
              </a:rPr>
              <a:t>Структура расходов бюджета муниципального образования Суховское сельское поселение Кировского муниципального района Ленинградской области в 2026 году – 23 148,20 тыс. рублей</a:t>
            </a:r>
            <a:endParaRPr lang="ru-RU" sz="2000" b="0" i="1" u="sng" strike="noStrike" baseline="0">
              <a:solidFill>
                <a:schemeClr val="accent1"/>
              </a:solidFill>
              <a:latin typeface="Calibri" panose="020F0502020204030204" pitchFamily="34" charset="0"/>
            </a:endParaRPr>
          </a:p>
        </p:txBody>
      </p:sp>
      <p:graphicFrame>
        <p:nvGraphicFramePr>
          <p:cNvPr id="5" name="Таблица 4">
            <a:extLst>
              <a:ext uri="{FF2B5EF4-FFF2-40B4-BE49-F238E27FC236}">
                <a16:creationId xmlns:a16="http://schemas.microsoft.com/office/drawing/2014/main" id="{575637EA-6848-E283-5170-31DA051C889B}"/>
              </a:ext>
            </a:extLst>
          </p:cNvPr>
          <p:cNvGraphicFramePr>
            <a:graphicFrameLocks noGrp="1"/>
          </p:cNvGraphicFramePr>
          <p:nvPr>
            <p:extLst>
              <p:ext uri="{D42A27DB-BD31-4B8C-83A1-F6EECF244321}">
                <p14:modId xmlns:p14="http://schemas.microsoft.com/office/powerpoint/2010/main" val="1692858257"/>
              </p:ext>
            </p:extLst>
          </p:nvPr>
        </p:nvGraphicFramePr>
        <p:xfrm>
          <a:off x="522515" y="1431235"/>
          <a:ext cx="11181806" cy="5344620"/>
        </p:xfrm>
        <a:graphic>
          <a:graphicData uri="http://schemas.openxmlformats.org/drawingml/2006/table">
            <a:tbl>
              <a:tblPr>
                <a:tableStyleId>{5C22544A-7EE6-4342-B048-85BDC9FD1C3A}</a:tableStyleId>
              </a:tblPr>
              <a:tblGrid>
                <a:gridCol w="735645">
                  <a:extLst>
                    <a:ext uri="{9D8B030D-6E8A-4147-A177-3AD203B41FA5}">
                      <a16:colId xmlns:a16="http://schemas.microsoft.com/office/drawing/2014/main" val="3002593453"/>
                    </a:ext>
                  </a:extLst>
                </a:gridCol>
                <a:gridCol w="8516684">
                  <a:extLst>
                    <a:ext uri="{9D8B030D-6E8A-4147-A177-3AD203B41FA5}">
                      <a16:colId xmlns:a16="http://schemas.microsoft.com/office/drawing/2014/main" val="4241044278"/>
                    </a:ext>
                  </a:extLst>
                </a:gridCol>
                <a:gridCol w="1929477">
                  <a:extLst>
                    <a:ext uri="{9D8B030D-6E8A-4147-A177-3AD203B41FA5}">
                      <a16:colId xmlns:a16="http://schemas.microsoft.com/office/drawing/2014/main" val="2244182588"/>
                    </a:ext>
                  </a:extLst>
                </a:gridCol>
              </a:tblGrid>
              <a:tr h="280365">
                <a:tc>
                  <a:txBody>
                    <a:bodyPr/>
                    <a:lstStyle/>
                    <a:p>
                      <a:pPr algn="ctr" fontAlgn="ctr"/>
                      <a:r>
                        <a:rPr lang="ru-RU" sz="900" u="none" strike="noStrike">
                          <a:effectLst/>
                        </a:rPr>
                        <a:t>0102</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Функционирование высшего должностного лица субъекта Российской Федерации и муниципального образования</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2 358,70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2644503687"/>
                  </a:ext>
                </a:extLst>
              </a:tr>
              <a:tr h="446813">
                <a:tc>
                  <a:txBody>
                    <a:bodyPr/>
                    <a:lstStyle/>
                    <a:p>
                      <a:pPr algn="ctr" fontAlgn="ctr"/>
                      <a:r>
                        <a:rPr lang="ru-RU" sz="900" u="none" strike="noStrike">
                          <a:effectLst/>
                        </a:rPr>
                        <a:t>0103</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Функционирование законодательных (представительных) органов государственной власти и представительных органов муниципальных образований</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23,80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593778259"/>
                  </a:ext>
                </a:extLst>
              </a:tr>
              <a:tr h="476251">
                <a:tc>
                  <a:txBody>
                    <a:bodyPr/>
                    <a:lstStyle/>
                    <a:p>
                      <a:pPr algn="ctr" fontAlgn="ctr"/>
                      <a:r>
                        <a:rPr lang="ru-RU" sz="900" u="none" strike="noStrike">
                          <a:effectLst/>
                        </a:rPr>
                        <a:t>0104</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Функционирование Правительства Российской Федерации, высших исполнительных органов государственной власти субъектов Российской Федерации, местных администраций</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8 606,00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4140580992"/>
                  </a:ext>
                </a:extLst>
              </a:tr>
              <a:tr h="504154">
                <a:tc>
                  <a:txBody>
                    <a:bodyPr/>
                    <a:lstStyle/>
                    <a:p>
                      <a:pPr algn="ctr" fontAlgn="ctr"/>
                      <a:r>
                        <a:rPr lang="ru-RU" sz="900" u="none" strike="noStrike">
                          <a:effectLst/>
                        </a:rPr>
                        <a:t>0106</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Обеспечение деятельности финансовых, налоговых и таможенных органов и органов финансового (финансово-бюджетного) надзора</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215,10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3620917925"/>
                  </a:ext>
                </a:extLst>
              </a:tr>
              <a:tr h="161458">
                <a:tc>
                  <a:txBody>
                    <a:bodyPr/>
                    <a:lstStyle/>
                    <a:p>
                      <a:pPr algn="ctr" fontAlgn="ctr"/>
                      <a:r>
                        <a:rPr lang="ru-RU" sz="900" u="none" strike="noStrike">
                          <a:effectLst/>
                        </a:rPr>
                        <a:t>0111</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Резервные фонды</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30,00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2869815405"/>
                  </a:ext>
                </a:extLst>
              </a:tr>
              <a:tr h="158258">
                <a:tc>
                  <a:txBody>
                    <a:bodyPr/>
                    <a:lstStyle/>
                    <a:p>
                      <a:pPr algn="ctr" fontAlgn="ctr"/>
                      <a:r>
                        <a:rPr lang="ru-RU" sz="900" u="none" strike="noStrike">
                          <a:effectLst/>
                        </a:rPr>
                        <a:t>0113</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Другие общегосударственные вопросы</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237,50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2081380774"/>
                  </a:ext>
                </a:extLst>
              </a:tr>
              <a:tr h="201661">
                <a:tc>
                  <a:txBody>
                    <a:bodyPr/>
                    <a:lstStyle/>
                    <a:p>
                      <a:pPr algn="ctr" fontAlgn="ctr"/>
                      <a:r>
                        <a:rPr lang="ru-RU" sz="900" u="none" strike="noStrike">
                          <a:effectLst/>
                        </a:rPr>
                        <a:t>0203</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Мобилизационная и вневойсковая подготовка</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285,50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3612849741"/>
                  </a:ext>
                </a:extLst>
              </a:tr>
              <a:tr h="394441">
                <a:tc>
                  <a:txBody>
                    <a:bodyPr/>
                    <a:lstStyle/>
                    <a:p>
                      <a:pPr algn="ctr" fontAlgn="ctr"/>
                      <a:r>
                        <a:rPr lang="ru-RU" sz="900" u="none" strike="noStrike">
                          <a:effectLst/>
                        </a:rPr>
                        <a:t>0310</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Защита населения и территории от чрезвычайных ситуаций природного и техногенного характера, пожарная безопасность</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248,60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1418372435"/>
                  </a:ext>
                </a:extLst>
              </a:tr>
              <a:tr h="317826">
                <a:tc>
                  <a:txBody>
                    <a:bodyPr/>
                    <a:lstStyle/>
                    <a:p>
                      <a:pPr algn="ctr" fontAlgn="ctr"/>
                      <a:r>
                        <a:rPr lang="ru-RU" sz="900" u="none" strike="noStrike">
                          <a:effectLst/>
                        </a:rPr>
                        <a:t>0314</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Другие вопросы в области национальной безопасности и правоохранительной деятельности</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429,9</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3048345782"/>
                  </a:ext>
                </a:extLst>
              </a:tr>
              <a:tr h="201661">
                <a:tc>
                  <a:txBody>
                    <a:bodyPr/>
                    <a:lstStyle/>
                    <a:p>
                      <a:pPr algn="ctr" fontAlgn="ctr"/>
                      <a:r>
                        <a:rPr lang="ru-RU" sz="900" u="none" strike="noStrike">
                          <a:effectLst/>
                        </a:rPr>
                        <a:t>0409</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Дорожное хозяйство (дорожные фонды)</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3 958,60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4138160090"/>
                  </a:ext>
                </a:extLst>
              </a:tr>
              <a:tr h="263074">
                <a:tc>
                  <a:txBody>
                    <a:bodyPr/>
                    <a:lstStyle/>
                    <a:p>
                      <a:pPr algn="ctr" fontAlgn="ctr"/>
                      <a:r>
                        <a:rPr lang="ru-RU" sz="900" u="none" strike="noStrike">
                          <a:effectLst/>
                        </a:rPr>
                        <a:t>0412</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Другие вопросы в области национальной экономики</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58,00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3042814137"/>
                  </a:ext>
                </a:extLst>
              </a:tr>
              <a:tr h="161458">
                <a:tc>
                  <a:txBody>
                    <a:bodyPr/>
                    <a:lstStyle/>
                    <a:p>
                      <a:pPr algn="ctr" fontAlgn="ctr"/>
                      <a:r>
                        <a:rPr lang="ru-RU" sz="900" u="none" strike="noStrike">
                          <a:effectLst/>
                        </a:rPr>
                        <a:t>0501</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Жилищное хозяйство</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482,50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67291668"/>
                  </a:ext>
                </a:extLst>
              </a:tr>
              <a:tr h="161458">
                <a:tc>
                  <a:txBody>
                    <a:bodyPr/>
                    <a:lstStyle/>
                    <a:p>
                      <a:pPr algn="ctr" fontAlgn="ctr"/>
                      <a:r>
                        <a:rPr lang="ru-RU" sz="900" u="none" strike="noStrike">
                          <a:effectLst/>
                        </a:rPr>
                        <a:t>0502</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Коммунальное хозяйство</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9,00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666386758"/>
                  </a:ext>
                </a:extLst>
              </a:tr>
              <a:tr h="161458">
                <a:tc>
                  <a:txBody>
                    <a:bodyPr/>
                    <a:lstStyle/>
                    <a:p>
                      <a:pPr algn="ctr" fontAlgn="ctr"/>
                      <a:r>
                        <a:rPr lang="ru-RU" sz="900" u="none" strike="noStrike">
                          <a:effectLst/>
                        </a:rPr>
                        <a:t>0503</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Благоустройство</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1 013,30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1766416115"/>
                  </a:ext>
                </a:extLst>
              </a:tr>
              <a:tr h="317826">
                <a:tc>
                  <a:txBody>
                    <a:bodyPr/>
                    <a:lstStyle/>
                    <a:p>
                      <a:pPr algn="ctr" fontAlgn="ctr"/>
                      <a:r>
                        <a:rPr lang="ru-RU" sz="900" u="none" strike="noStrike">
                          <a:effectLst/>
                        </a:rPr>
                        <a:t>0705</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Профессиональная подготовка, переподготовка и повышение квалификации</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50,00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1339059246"/>
                  </a:ext>
                </a:extLst>
              </a:tr>
              <a:tr h="161458">
                <a:tc>
                  <a:txBody>
                    <a:bodyPr/>
                    <a:lstStyle/>
                    <a:p>
                      <a:pPr algn="ctr" fontAlgn="ctr"/>
                      <a:r>
                        <a:rPr lang="ru-RU" sz="900" u="none" strike="noStrike">
                          <a:effectLst/>
                        </a:rPr>
                        <a:t>0707</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Молодежная политика</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20,00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3801955221"/>
                  </a:ext>
                </a:extLst>
              </a:tr>
              <a:tr h="161458">
                <a:tc>
                  <a:txBody>
                    <a:bodyPr/>
                    <a:lstStyle/>
                    <a:p>
                      <a:pPr algn="ctr" fontAlgn="ctr"/>
                      <a:r>
                        <a:rPr lang="ru-RU" sz="900" u="none" strike="noStrike">
                          <a:effectLst/>
                        </a:rPr>
                        <a:t>0801</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Культура</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4 642,90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1815028033"/>
                  </a:ext>
                </a:extLst>
              </a:tr>
              <a:tr h="201661">
                <a:tc>
                  <a:txBody>
                    <a:bodyPr/>
                    <a:lstStyle/>
                    <a:p>
                      <a:pPr algn="ctr" fontAlgn="ctr"/>
                      <a:r>
                        <a:rPr lang="ru-RU" sz="900" u="none" strike="noStrike">
                          <a:effectLst/>
                        </a:rPr>
                        <a:t>0804</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Другие вопросы в области культуры, кинематографии</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111,70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3859348326"/>
                  </a:ext>
                </a:extLst>
              </a:tr>
              <a:tr h="161458">
                <a:tc>
                  <a:txBody>
                    <a:bodyPr/>
                    <a:lstStyle/>
                    <a:p>
                      <a:pPr algn="ctr" fontAlgn="ctr"/>
                      <a:r>
                        <a:rPr lang="ru-RU" sz="900" u="none" strike="noStrike">
                          <a:effectLst/>
                        </a:rPr>
                        <a:t>1001</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Пенсионное обеспечение</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347,70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876510749"/>
                  </a:ext>
                </a:extLst>
              </a:tr>
              <a:tr h="161458">
                <a:tc>
                  <a:txBody>
                    <a:bodyPr/>
                    <a:lstStyle/>
                    <a:p>
                      <a:pPr algn="ctr" fontAlgn="ctr"/>
                      <a:r>
                        <a:rPr lang="ru-RU" sz="900" u="none" strike="noStrike">
                          <a:effectLst/>
                        </a:rPr>
                        <a:t>1101</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Физическая культура</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347,70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2923686955"/>
                  </a:ext>
                </a:extLst>
              </a:tr>
              <a:tr h="140376">
                <a:tc>
                  <a:txBody>
                    <a:bodyPr/>
                    <a:lstStyle/>
                    <a:p>
                      <a:pPr algn="ctr" fontAlgn="ctr"/>
                      <a:r>
                        <a:rPr lang="ru-RU" sz="900" u="none" strike="noStrike">
                          <a:effectLst/>
                        </a:rPr>
                        <a:t>1301</a:t>
                      </a:r>
                      <a:endParaRPr lang="ru-RU" sz="900" b="0" i="0" u="none" strike="noStrike">
                        <a:effectLst/>
                        <a:latin typeface="Arial Cyr" panose="020B0604020202020204" pitchFamily="34" charset="0"/>
                      </a:endParaRPr>
                    </a:p>
                  </a:txBody>
                  <a:tcPr marL="4963" marR="4963" marT="4963" marB="0" anchor="ctr"/>
                </a:tc>
                <a:tc>
                  <a:txBody>
                    <a:bodyPr/>
                    <a:lstStyle/>
                    <a:p>
                      <a:pPr algn="l" fontAlgn="ctr"/>
                      <a:r>
                        <a:rPr lang="ru-RU" sz="900" u="none" strike="noStrike">
                          <a:effectLst/>
                        </a:rPr>
                        <a:t>Обслуживание государственного внутреннего и муниципального долга</a:t>
                      </a:r>
                      <a:endParaRPr lang="ru-RU" sz="900" b="0" i="0" u="none" strike="noStrike">
                        <a:effectLst/>
                        <a:latin typeface="Arial Cyr" panose="020B0604020202020204" pitchFamily="34" charset="0"/>
                      </a:endParaRPr>
                    </a:p>
                  </a:txBody>
                  <a:tcPr marL="4963" marR="4963" marT="4963" marB="0" anchor="ctr"/>
                </a:tc>
                <a:tc>
                  <a:txBody>
                    <a:bodyPr/>
                    <a:lstStyle/>
                    <a:p>
                      <a:pPr algn="r" fontAlgn="ctr"/>
                      <a:r>
                        <a:rPr lang="ru-RU" sz="900" u="none" strike="noStrike">
                          <a:effectLst/>
                        </a:rPr>
                        <a:t>30,00</a:t>
                      </a:r>
                      <a:endParaRPr lang="ru-RU" sz="900" b="0" i="0" u="none" strike="noStrike">
                        <a:effectLst/>
                        <a:latin typeface="Arial Cyr" panose="020B0604020202020204" pitchFamily="34" charset="0"/>
                      </a:endParaRPr>
                    </a:p>
                  </a:txBody>
                  <a:tcPr marL="4963" marR="4963" marT="4963" marB="0" anchor="ctr"/>
                </a:tc>
                <a:extLst>
                  <a:ext uri="{0D108BD9-81ED-4DB2-BD59-A6C34878D82A}">
                    <a16:rowId xmlns:a16="http://schemas.microsoft.com/office/drawing/2014/main" val="1478615556"/>
                  </a:ext>
                </a:extLst>
              </a:tr>
              <a:tr h="146842">
                <a:tc>
                  <a:txBody>
                    <a:bodyPr/>
                    <a:lstStyle/>
                    <a:p>
                      <a:pPr algn="ctr" fontAlgn="b"/>
                      <a:r>
                        <a:rPr lang="ru-RU" sz="900" u="none" strike="noStrike">
                          <a:effectLst/>
                        </a:rPr>
                        <a:t>Итого</a:t>
                      </a:r>
                      <a:endParaRPr lang="ru-RU" sz="900" b="1" i="0" u="none" strike="noStrike">
                        <a:effectLst/>
                        <a:latin typeface="Arial Cyr" panose="020B0604020202020204" pitchFamily="34" charset="0"/>
                      </a:endParaRPr>
                    </a:p>
                  </a:txBody>
                  <a:tcPr marL="4963" marR="4963" marT="4963" marB="0" anchor="b"/>
                </a:tc>
                <a:tc>
                  <a:txBody>
                    <a:bodyPr/>
                    <a:lstStyle/>
                    <a:p>
                      <a:pPr algn="l" fontAlgn="b"/>
                      <a:r>
                        <a:rPr lang="ru-RU" sz="900" u="none" strike="noStrike">
                          <a:effectLst/>
                        </a:rPr>
                        <a:t> </a:t>
                      </a:r>
                      <a:endParaRPr lang="ru-RU" sz="900" b="1" i="0" u="none" strike="noStrike">
                        <a:effectLst/>
                        <a:latin typeface="Arial Cyr" panose="020B0604020202020204" pitchFamily="34" charset="0"/>
                      </a:endParaRPr>
                    </a:p>
                  </a:txBody>
                  <a:tcPr marL="4963" marR="4963" marT="4963" marB="0" anchor="b"/>
                </a:tc>
                <a:tc>
                  <a:txBody>
                    <a:bodyPr/>
                    <a:lstStyle/>
                    <a:p>
                      <a:pPr algn="r" fontAlgn="b"/>
                      <a:r>
                        <a:rPr lang="ru-RU" sz="900" u="none" strike="noStrike">
                          <a:effectLst/>
                        </a:rPr>
                        <a:t>23 148,20</a:t>
                      </a:r>
                      <a:endParaRPr lang="ru-RU" sz="900" b="1" i="0" u="none" strike="noStrike">
                        <a:effectLst/>
                        <a:latin typeface="Arial Cyr" panose="020B0604020202020204" pitchFamily="34" charset="0"/>
                      </a:endParaRPr>
                    </a:p>
                  </a:txBody>
                  <a:tcPr marL="4963" marR="4963" marT="4963" marB="0" anchor="b"/>
                </a:tc>
                <a:extLst>
                  <a:ext uri="{0D108BD9-81ED-4DB2-BD59-A6C34878D82A}">
                    <a16:rowId xmlns:a16="http://schemas.microsoft.com/office/drawing/2014/main" val="2649252481"/>
                  </a:ext>
                </a:extLst>
              </a:tr>
            </a:tbl>
          </a:graphicData>
        </a:graphic>
      </p:graphicFrame>
    </p:spTree>
    <p:extLst>
      <p:ext uri="{BB962C8B-B14F-4D97-AF65-F5344CB8AC3E}">
        <p14:creationId xmlns:p14="http://schemas.microsoft.com/office/powerpoint/2010/main" val="229314396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Свиток: горизонтальный 1">
            <a:extLst>
              <a:ext uri="{FF2B5EF4-FFF2-40B4-BE49-F238E27FC236}">
                <a16:creationId xmlns:a16="http://schemas.microsoft.com/office/drawing/2014/main" id="{9A4CB28B-34D8-49A8-970C-0CD9ED45E7A2}"/>
              </a:ext>
            </a:extLst>
          </p:cNvPr>
          <p:cNvSpPr/>
          <p:nvPr/>
        </p:nvSpPr>
        <p:spPr>
          <a:xfrm>
            <a:off x="522916" y="121099"/>
            <a:ext cx="11300674" cy="1057013"/>
          </a:xfrm>
          <a:prstGeom prst="horizontalScroll">
            <a:avLst/>
          </a:prstGeom>
        </p:spPr>
        <p:style>
          <a:lnRef idx="2">
            <a:schemeClr val="accent1"/>
          </a:lnRef>
          <a:fillRef idx="1">
            <a:schemeClr val="lt1"/>
          </a:fillRef>
          <a:effectRef idx="0">
            <a:schemeClr val="accent1"/>
          </a:effectRef>
          <a:fontRef idx="minor">
            <a:schemeClr val="dk1"/>
          </a:fontRef>
        </p:style>
        <p:txBody>
          <a:bodyPr rtlCol="0" anchor="ctr"/>
          <a:lstStyle/>
          <a:p>
            <a:pPr marR="14540" algn="ctr"/>
            <a:r>
              <a:rPr lang="ru-RU" sz="3400" b="1" i="1" u="sng" strike="noStrike" baseline="0">
                <a:solidFill>
                  <a:schemeClr val="accent1"/>
                </a:solidFill>
                <a:latin typeface="Monotype Corsiva" panose="03010101010201010101" pitchFamily="66" charset="0"/>
              </a:rPr>
              <a:t>Перечень муниципальных программ:</a:t>
            </a:r>
            <a:endParaRPr lang="ru-RU" sz="3400" b="0" i="1" u="sng" strike="noStrike" baseline="0">
              <a:solidFill>
                <a:schemeClr val="accent1"/>
              </a:solidFill>
              <a:latin typeface="Monotype Corsiva" panose="03010101010201010101" pitchFamily="66" charset="0"/>
            </a:endParaRPr>
          </a:p>
        </p:txBody>
      </p:sp>
      <p:sp>
        <p:nvSpPr>
          <p:cNvPr id="4" name="TextBox 3">
            <a:extLst>
              <a:ext uri="{FF2B5EF4-FFF2-40B4-BE49-F238E27FC236}">
                <a16:creationId xmlns:a16="http://schemas.microsoft.com/office/drawing/2014/main" id="{904E143F-F705-476C-862E-B5339814A68E}"/>
              </a:ext>
            </a:extLst>
          </p:cNvPr>
          <p:cNvSpPr txBox="1"/>
          <p:nvPr/>
        </p:nvSpPr>
        <p:spPr>
          <a:xfrm>
            <a:off x="469784" y="1333851"/>
            <a:ext cx="11073468" cy="923330"/>
          </a:xfrm>
          <a:prstGeom prst="rect">
            <a:avLst/>
          </a:prstGeom>
          <a:noFill/>
        </p:spPr>
        <p:txBody>
          <a:bodyPr wrap="square">
            <a:spAutoFit/>
          </a:bodyPr>
          <a:lstStyle/>
          <a:p>
            <a:pPr marL="571500" indent="-571500" algn="l">
              <a:buFont typeface="Wingdings" panose="05000000000000000000" pitchFamily="2" charset="2"/>
              <a:buChar char="ü"/>
            </a:pPr>
            <a:r>
              <a:rPr lang="ru-RU" sz="3600" b="0" i="0" u="none" strike="noStrike" baseline="0">
                <a:latin typeface="Constantia" panose="02030602050306030303" pitchFamily="18" charset="0"/>
              </a:rPr>
              <a:t>- </a:t>
            </a:r>
            <a:r>
              <a:rPr lang="ru-RU" sz="1800" b="0" i="0" u="none" strike="noStrike" baseline="0">
                <a:latin typeface="Constantia" panose="02030602050306030303" pitchFamily="18" charset="0"/>
              </a:rPr>
              <a:t>Муниципальная программа "Безопасность муниципального образования Суховское сельское поселение Кировского муниципального района Ленинградской области на 2024-2026 гг.»;</a:t>
            </a:r>
          </a:p>
        </p:txBody>
      </p:sp>
      <p:sp>
        <p:nvSpPr>
          <p:cNvPr id="6" name="TextBox 5">
            <a:extLst>
              <a:ext uri="{FF2B5EF4-FFF2-40B4-BE49-F238E27FC236}">
                <a16:creationId xmlns:a16="http://schemas.microsoft.com/office/drawing/2014/main" id="{20E3F13B-BDA6-476C-97E9-C5DD1B07F15D}"/>
              </a:ext>
            </a:extLst>
          </p:cNvPr>
          <p:cNvSpPr txBox="1"/>
          <p:nvPr/>
        </p:nvSpPr>
        <p:spPr>
          <a:xfrm>
            <a:off x="595618" y="2483141"/>
            <a:ext cx="10729520" cy="646331"/>
          </a:xfrm>
          <a:prstGeom prst="rect">
            <a:avLst/>
          </a:prstGeom>
          <a:noFill/>
        </p:spPr>
        <p:txBody>
          <a:bodyPr wrap="square">
            <a:spAutoFit/>
          </a:bodyPr>
          <a:lstStyle/>
          <a:p>
            <a:pPr marL="285750" indent="-285750" algn="l">
              <a:buFont typeface="Wingdings" panose="05000000000000000000" pitchFamily="2" charset="2"/>
              <a:buChar char="ü"/>
            </a:pPr>
            <a:r>
              <a:rPr lang="ru-RU" sz="1800" b="0" i="0" u="none" strike="noStrike" baseline="0">
                <a:latin typeface="Constantia" panose="02030602050306030303" pitchFamily="18" charset="0"/>
              </a:rPr>
              <a:t>- Муниципальная программа «Совершенствование и развитие автомобильных дорог муниципального образования Суховское сельское поселение на 2024-2026 гг.»;</a:t>
            </a:r>
          </a:p>
        </p:txBody>
      </p:sp>
      <p:sp>
        <p:nvSpPr>
          <p:cNvPr id="8" name="TextBox 7">
            <a:extLst>
              <a:ext uri="{FF2B5EF4-FFF2-40B4-BE49-F238E27FC236}">
                <a16:creationId xmlns:a16="http://schemas.microsoft.com/office/drawing/2014/main" id="{880B46D1-3B92-4FB0-B4A1-FCF0DB9246A9}"/>
              </a:ext>
            </a:extLst>
          </p:cNvPr>
          <p:cNvSpPr txBox="1"/>
          <p:nvPr/>
        </p:nvSpPr>
        <p:spPr>
          <a:xfrm>
            <a:off x="595618" y="3212983"/>
            <a:ext cx="10796632" cy="923330"/>
          </a:xfrm>
          <a:prstGeom prst="rect">
            <a:avLst/>
          </a:prstGeom>
          <a:noFill/>
        </p:spPr>
        <p:txBody>
          <a:bodyPr wrap="square">
            <a:spAutoFit/>
          </a:bodyPr>
          <a:lstStyle/>
          <a:p>
            <a:pPr marL="285750" indent="-285750" algn="l">
              <a:buFont typeface="Wingdings" panose="05000000000000000000" pitchFamily="2" charset="2"/>
              <a:buChar char="ü"/>
            </a:pPr>
            <a:r>
              <a:rPr lang="ru-RU" sz="1800" b="0" i="0" u="none" strike="noStrike" baseline="0">
                <a:latin typeface="Constantia" panose="02030602050306030303" pitchFamily="18" charset="0"/>
              </a:rPr>
              <a:t>- Муниципальная программа " Повышение безопасности дорожного движения на территории муниципального образования Суховское сельское поселение Кировского муниципального района Ленинградской области  на 2024-2026 гг.«;</a:t>
            </a:r>
          </a:p>
        </p:txBody>
      </p:sp>
      <p:sp>
        <p:nvSpPr>
          <p:cNvPr id="10" name="TextBox 9">
            <a:extLst>
              <a:ext uri="{FF2B5EF4-FFF2-40B4-BE49-F238E27FC236}">
                <a16:creationId xmlns:a16="http://schemas.microsoft.com/office/drawing/2014/main" id="{23862F46-876A-4A7A-BE8D-B6DF0F10D034}"/>
              </a:ext>
            </a:extLst>
          </p:cNvPr>
          <p:cNvSpPr txBox="1"/>
          <p:nvPr/>
        </p:nvSpPr>
        <p:spPr>
          <a:xfrm>
            <a:off x="595618" y="4219824"/>
            <a:ext cx="11073467" cy="923330"/>
          </a:xfrm>
          <a:prstGeom prst="rect">
            <a:avLst/>
          </a:prstGeom>
          <a:noFill/>
        </p:spPr>
        <p:txBody>
          <a:bodyPr wrap="square">
            <a:spAutoFit/>
          </a:bodyPr>
          <a:lstStyle/>
          <a:p>
            <a:pPr marL="285750" indent="-285750" algn="l">
              <a:buFont typeface="Wingdings" panose="05000000000000000000" pitchFamily="2" charset="2"/>
              <a:buChar char="ü"/>
            </a:pPr>
            <a:r>
              <a:rPr lang="ru-RU" sz="1800" b="0" i="0" u="none" strike="noStrike" baseline="0">
                <a:latin typeface="Constantia" panose="02030602050306030303" pitchFamily="18" charset="0"/>
              </a:rPr>
              <a:t>- Муниципальная программа «Развитие муниципальной службы в администрации муниципального образования Суховское сельское поселение Кировского муниципального района Ленинградской области Кировского муниципального района Ленинградской области на 2024-2026 гг.»;</a:t>
            </a:r>
          </a:p>
        </p:txBody>
      </p:sp>
      <p:sp>
        <p:nvSpPr>
          <p:cNvPr id="12" name="TextBox 11">
            <a:extLst>
              <a:ext uri="{FF2B5EF4-FFF2-40B4-BE49-F238E27FC236}">
                <a16:creationId xmlns:a16="http://schemas.microsoft.com/office/drawing/2014/main" id="{CF0C2AC0-F5DD-446A-8053-78283CFBED6E}"/>
              </a:ext>
            </a:extLst>
          </p:cNvPr>
          <p:cNvSpPr txBox="1"/>
          <p:nvPr/>
        </p:nvSpPr>
        <p:spPr>
          <a:xfrm>
            <a:off x="522916" y="5092116"/>
            <a:ext cx="11230060" cy="646331"/>
          </a:xfrm>
          <a:prstGeom prst="rect">
            <a:avLst/>
          </a:prstGeom>
          <a:noFill/>
        </p:spPr>
        <p:txBody>
          <a:bodyPr wrap="square">
            <a:spAutoFit/>
          </a:bodyPr>
          <a:lstStyle/>
          <a:p>
            <a:pPr marL="285750" marR="18680" indent="-285750">
              <a:buFont typeface="Wingdings" panose="05000000000000000000" pitchFamily="2" charset="2"/>
              <a:buChar char="ü"/>
            </a:pPr>
            <a:r>
              <a:rPr lang="ru-RU" sz="1800" b="0" i="0" u="none" strike="noStrike" baseline="0">
                <a:latin typeface="Constantia" panose="02030602050306030303" pitchFamily="18" charset="0"/>
              </a:rPr>
              <a:t>- Муниципальная программа «Развитие культуры, физической культуры и спорта в МО Суховское сельское поселение на 2024-2026 гг.»;</a:t>
            </a:r>
          </a:p>
        </p:txBody>
      </p:sp>
      <p:sp>
        <p:nvSpPr>
          <p:cNvPr id="14" name="TextBox 13">
            <a:extLst>
              <a:ext uri="{FF2B5EF4-FFF2-40B4-BE49-F238E27FC236}">
                <a16:creationId xmlns:a16="http://schemas.microsoft.com/office/drawing/2014/main" id="{052A678C-1B86-4DF5-B1C2-3BCE428DF738}"/>
              </a:ext>
            </a:extLst>
          </p:cNvPr>
          <p:cNvSpPr txBox="1"/>
          <p:nvPr/>
        </p:nvSpPr>
        <p:spPr>
          <a:xfrm>
            <a:off x="522916" y="5813571"/>
            <a:ext cx="11146169" cy="923330"/>
          </a:xfrm>
          <a:prstGeom prst="rect">
            <a:avLst/>
          </a:prstGeom>
          <a:noFill/>
        </p:spPr>
        <p:txBody>
          <a:bodyPr wrap="square">
            <a:spAutoFit/>
          </a:bodyPr>
          <a:lstStyle/>
          <a:p>
            <a:pPr marL="285750" marR="1140" indent="-285750">
              <a:buFont typeface="Wingdings" panose="05000000000000000000" pitchFamily="2" charset="2"/>
              <a:buChar char="ü"/>
            </a:pPr>
            <a:r>
              <a:rPr lang="ru-RU" sz="1800" b="0" i="0" u="none" strike="noStrike" baseline="0">
                <a:latin typeface="Constantia" panose="02030602050306030303" pitchFamily="18" charset="0"/>
              </a:rPr>
              <a:t>- Муниципальная программа «Устойчивое общественное развитие в муниципальном образовании Суховское сельское поселение Кировского муниципального района Ленинградской области на 202</a:t>
            </a:r>
            <a:r>
              <a:rPr lang="ru-RU">
                <a:latin typeface="Constantia" panose="02030602050306030303" pitchFamily="18" charset="0"/>
              </a:rPr>
              <a:t>4</a:t>
            </a:r>
            <a:r>
              <a:rPr lang="ru-RU" sz="1800" b="0" i="0" u="none" strike="noStrike" baseline="0">
                <a:latin typeface="Constantia" panose="02030602050306030303" pitchFamily="18" charset="0"/>
              </a:rPr>
              <a:t>-2026 гг.»;</a:t>
            </a:r>
          </a:p>
        </p:txBody>
      </p:sp>
    </p:spTree>
    <p:extLst>
      <p:ext uri="{BB962C8B-B14F-4D97-AF65-F5344CB8AC3E}">
        <p14:creationId xmlns:p14="http://schemas.microsoft.com/office/powerpoint/2010/main" val="47727231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397A67-A75F-4697-A33F-BD81EACCEEDD}"/>
              </a:ext>
            </a:extLst>
          </p:cNvPr>
          <p:cNvSpPr txBox="1"/>
          <p:nvPr/>
        </p:nvSpPr>
        <p:spPr>
          <a:xfrm>
            <a:off x="469783" y="226503"/>
            <a:ext cx="11325137" cy="923330"/>
          </a:xfrm>
          <a:prstGeom prst="rect">
            <a:avLst/>
          </a:prstGeom>
          <a:noFill/>
        </p:spPr>
        <p:txBody>
          <a:bodyPr wrap="square">
            <a:spAutoFit/>
          </a:bodyPr>
          <a:lstStyle/>
          <a:p>
            <a:pPr marL="457200" indent="-457200" algn="l">
              <a:buFont typeface="Wingdings" panose="05000000000000000000" pitchFamily="2" charset="2"/>
              <a:buChar char="ü"/>
            </a:pPr>
            <a:r>
              <a:rPr lang="ru-RU" sz="3200" b="0" i="0" u="none" strike="noStrike" baseline="0"/>
              <a:t> </a:t>
            </a:r>
            <a:r>
              <a:rPr lang="ru-RU" sz="3600" b="0" i="0" u="none" strike="noStrike" baseline="0">
                <a:latin typeface="Constantia" panose="02030602050306030303" pitchFamily="18" charset="0"/>
              </a:rPr>
              <a:t>-</a:t>
            </a:r>
            <a:r>
              <a:rPr lang="ru-RU" sz="1800" b="0" i="0" u="none" strike="noStrike" baseline="0">
                <a:latin typeface="Constantia" panose="02030602050306030303" pitchFamily="18" charset="0"/>
              </a:rPr>
              <a:t>Муниципальная программа «Благоустройство территории муниципального образования Суховское сельское поселение Кировского муниципального района Ленинградской области на 2026-2028 гг.»;</a:t>
            </a:r>
          </a:p>
        </p:txBody>
      </p:sp>
      <p:sp>
        <p:nvSpPr>
          <p:cNvPr id="5" name="TextBox 4">
            <a:extLst>
              <a:ext uri="{FF2B5EF4-FFF2-40B4-BE49-F238E27FC236}">
                <a16:creationId xmlns:a16="http://schemas.microsoft.com/office/drawing/2014/main" id="{8B537E9D-55FC-4588-8F4B-D7051B4675E0}"/>
              </a:ext>
            </a:extLst>
          </p:cNvPr>
          <p:cNvSpPr txBox="1"/>
          <p:nvPr/>
        </p:nvSpPr>
        <p:spPr>
          <a:xfrm>
            <a:off x="528507" y="1463445"/>
            <a:ext cx="11090244" cy="923330"/>
          </a:xfrm>
          <a:prstGeom prst="rect">
            <a:avLst/>
          </a:prstGeom>
          <a:noFill/>
          <a:effectLst>
            <a:softEdge rad="12700"/>
          </a:effectLst>
        </p:spPr>
        <p:txBody>
          <a:bodyPr wrap="square">
            <a:spAutoFit/>
          </a:bodyPr>
          <a:lstStyle/>
          <a:p>
            <a:pPr marL="285750" indent="-285750" algn="l">
              <a:buFont typeface="Wingdings" panose="05000000000000000000" pitchFamily="2" charset="2"/>
              <a:buChar char="ü"/>
            </a:pPr>
            <a:r>
              <a:rPr lang="ru-RU" sz="1800" b="0" i="0" u="none" strike="noStrike" baseline="0">
                <a:latin typeface="Constantia" panose="02030602050306030303" pitchFamily="18" charset="0"/>
              </a:rPr>
              <a:t>-</a:t>
            </a:r>
            <a:r>
              <a:rPr lang="ru-RU" sz="1800" b="0" i="0" u="none" strike="noStrike" baseline="0">
                <a:solidFill>
                  <a:srgbClr val="00B0F0"/>
                </a:solidFill>
                <a:latin typeface="Constantia" panose="02030602050306030303" pitchFamily="18" charset="0"/>
              </a:rPr>
              <a:t> </a:t>
            </a:r>
            <a:r>
              <a:rPr lang="ru-RU" sz="1800" b="0" i="0" u="none" strike="noStrike" baseline="0">
                <a:latin typeface="Constantia" panose="02030602050306030303" pitchFamily="18" charset="0"/>
              </a:rPr>
              <a:t>Муниципальная программа «Содействие части территории д.Сухое, являющейся административным центром муниципального образования Суховское сельское поселение Кировского муниципального района Ленинградской области на 2026-2028 гг.»;</a:t>
            </a:r>
          </a:p>
        </p:txBody>
      </p:sp>
      <p:sp>
        <p:nvSpPr>
          <p:cNvPr id="7" name="TextBox 6">
            <a:extLst>
              <a:ext uri="{FF2B5EF4-FFF2-40B4-BE49-F238E27FC236}">
                <a16:creationId xmlns:a16="http://schemas.microsoft.com/office/drawing/2014/main" id="{47B22520-FC28-449E-9061-DF2CBCF59AAB}"/>
              </a:ext>
            </a:extLst>
          </p:cNvPr>
          <p:cNvSpPr txBox="1"/>
          <p:nvPr/>
        </p:nvSpPr>
        <p:spPr>
          <a:xfrm>
            <a:off x="469783" y="2423388"/>
            <a:ext cx="11325137" cy="1200329"/>
          </a:xfrm>
          <a:prstGeom prst="rect">
            <a:avLst/>
          </a:prstGeom>
          <a:noFill/>
        </p:spPr>
        <p:txBody>
          <a:bodyPr wrap="square">
            <a:spAutoFit/>
          </a:bodyPr>
          <a:lstStyle/>
          <a:p>
            <a:pPr marL="285750" indent="-285750" algn="l">
              <a:buFont typeface="Wingdings" panose="05000000000000000000" pitchFamily="2" charset="2"/>
              <a:buChar char="ü"/>
            </a:pPr>
            <a:r>
              <a:rPr lang="ru-RU" sz="1800" b="0" i="0" u="none" strike="noStrike" baseline="0">
                <a:latin typeface="Constantia" panose="02030602050306030303" pitchFamily="18" charset="0"/>
              </a:rPr>
              <a:t>- Муниципальная программа «Профилактика незаконного потребления наркотических средств и психотропных веществ, наркомании на территории МО Суховское сельское поселение Кировского муниципального района Ленинградской области, являющейся административным центром на 2026-2028 гг.»</a:t>
            </a:r>
          </a:p>
        </p:txBody>
      </p:sp>
      <p:sp>
        <p:nvSpPr>
          <p:cNvPr id="9" name="TextBox 8">
            <a:extLst>
              <a:ext uri="{FF2B5EF4-FFF2-40B4-BE49-F238E27FC236}">
                <a16:creationId xmlns:a16="http://schemas.microsoft.com/office/drawing/2014/main" id="{16463770-411B-4E50-A532-B36A88D7756A}"/>
              </a:ext>
            </a:extLst>
          </p:cNvPr>
          <p:cNvSpPr txBox="1"/>
          <p:nvPr/>
        </p:nvSpPr>
        <p:spPr>
          <a:xfrm>
            <a:off x="469784" y="3660330"/>
            <a:ext cx="11148968" cy="923330"/>
          </a:xfrm>
          <a:prstGeom prst="rect">
            <a:avLst/>
          </a:prstGeom>
          <a:noFill/>
        </p:spPr>
        <p:txBody>
          <a:bodyPr wrap="square">
            <a:spAutoFit/>
          </a:bodyPr>
          <a:lstStyle/>
          <a:p>
            <a:pPr marL="285750" indent="-285750" algn="l">
              <a:buFont typeface="Wingdings" panose="05000000000000000000" pitchFamily="2" charset="2"/>
              <a:buChar char="ü"/>
            </a:pPr>
            <a:r>
              <a:rPr lang="ru-RU" sz="1800" b="0" i="0" u="none" strike="noStrike" baseline="0">
                <a:latin typeface="Constantia" panose="02030602050306030303" pitchFamily="18" charset="0"/>
              </a:rPr>
              <a:t>- Муниципальная программа «Развитие и поддержка малого и среднего предпринимательства в муниципальном образовании Суховское сельское поселение Кировского муниципального района Ленинградской области Кировского муниципального района Ленинградской области 2026 год»</a:t>
            </a:r>
          </a:p>
        </p:txBody>
      </p:sp>
      <p:sp>
        <p:nvSpPr>
          <p:cNvPr id="11" name="TextBox 10">
            <a:extLst>
              <a:ext uri="{FF2B5EF4-FFF2-40B4-BE49-F238E27FC236}">
                <a16:creationId xmlns:a16="http://schemas.microsoft.com/office/drawing/2014/main" id="{45CF79B2-74E3-473C-86E0-064DFA9333AF}"/>
              </a:ext>
            </a:extLst>
          </p:cNvPr>
          <p:cNvSpPr txBox="1"/>
          <p:nvPr/>
        </p:nvSpPr>
        <p:spPr>
          <a:xfrm>
            <a:off x="469784" y="4798503"/>
            <a:ext cx="11325136" cy="923330"/>
          </a:xfrm>
          <a:prstGeom prst="rect">
            <a:avLst/>
          </a:prstGeom>
          <a:noFill/>
        </p:spPr>
        <p:txBody>
          <a:bodyPr wrap="square">
            <a:spAutoFit/>
          </a:bodyPr>
          <a:lstStyle/>
          <a:p>
            <a:pPr marL="285750" indent="-285750" algn="l">
              <a:buFont typeface="Wingdings" panose="05000000000000000000" pitchFamily="2" charset="2"/>
              <a:buChar char="ü"/>
            </a:pPr>
            <a:r>
              <a:rPr lang="ru-RU" sz="1800" b="0" i="0" u="none" strike="noStrike" baseline="0">
                <a:latin typeface="Constantia" panose="02030602050306030303" pitchFamily="18" charset="0"/>
              </a:rPr>
              <a:t>- Муниципальная программа «Борьба с борщевиком Сосновского на территории муниципального образования Суховское сельское поселение Кировского муниципального района Ленинградской области на 2026- 2028 год»</a:t>
            </a:r>
          </a:p>
        </p:txBody>
      </p:sp>
    </p:spTree>
    <p:extLst>
      <p:ext uri="{BB962C8B-B14F-4D97-AF65-F5344CB8AC3E}">
        <p14:creationId xmlns:p14="http://schemas.microsoft.com/office/powerpoint/2010/main" val="326074112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821DF6E-EAD5-1C30-7F60-3BE970C82DC2}"/>
            </a:ext>
          </a:extLst>
        </p:cNvPr>
        <p:cNvGrpSpPr/>
        <p:nvPr/>
      </p:nvGrpSpPr>
      <p:grpSpPr>
        <a:xfrm>
          <a:off x="0" y="0"/>
          <a:ext cx="0" cy="0"/>
          <a:chOff x="0" y="0"/>
          <a:chExt cx="0" cy="0"/>
        </a:xfrm>
      </p:grpSpPr>
      <p:graphicFrame>
        <p:nvGraphicFramePr>
          <p:cNvPr id="6" name="Таблица 5">
            <a:extLst>
              <a:ext uri="{FF2B5EF4-FFF2-40B4-BE49-F238E27FC236}">
                <a16:creationId xmlns:a16="http://schemas.microsoft.com/office/drawing/2014/main" id="{ECD4ECF0-BB17-9EDA-2971-FAD4703D2544}"/>
              </a:ext>
            </a:extLst>
          </p:cNvPr>
          <p:cNvGraphicFramePr>
            <a:graphicFrameLocks noGrp="1"/>
          </p:cNvGraphicFramePr>
          <p:nvPr>
            <p:extLst>
              <p:ext uri="{D42A27DB-BD31-4B8C-83A1-F6EECF244321}">
                <p14:modId xmlns:p14="http://schemas.microsoft.com/office/powerpoint/2010/main" val="1920193434"/>
              </p:ext>
            </p:extLst>
          </p:nvPr>
        </p:nvGraphicFramePr>
        <p:xfrm>
          <a:off x="88605" y="198020"/>
          <a:ext cx="12014790" cy="6446619"/>
        </p:xfrm>
        <a:graphic>
          <a:graphicData uri="http://schemas.openxmlformats.org/drawingml/2006/table">
            <a:tbl>
              <a:tblPr>
                <a:tableStyleId>{5C22544A-7EE6-4342-B048-85BDC9FD1C3A}</a:tableStyleId>
              </a:tblPr>
              <a:tblGrid>
                <a:gridCol w="8699963">
                  <a:extLst>
                    <a:ext uri="{9D8B030D-6E8A-4147-A177-3AD203B41FA5}">
                      <a16:colId xmlns:a16="http://schemas.microsoft.com/office/drawing/2014/main" val="233925933"/>
                    </a:ext>
                  </a:extLst>
                </a:gridCol>
                <a:gridCol w="1097280">
                  <a:extLst>
                    <a:ext uri="{9D8B030D-6E8A-4147-A177-3AD203B41FA5}">
                      <a16:colId xmlns:a16="http://schemas.microsoft.com/office/drawing/2014/main" val="3130249482"/>
                    </a:ext>
                  </a:extLst>
                </a:gridCol>
                <a:gridCol w="740229">
                  <a:extLst>
                    <a:ext uri="{9D8B030D-6E8A-4147-A177-3AD203B41FA5}">
                      <a16:colId xmlns:a16="http://schemas.microsoft.com/office/drawing/2014/main" val="821596928"/>
                    </a:ext>
                  </a:extLst>
                </a:gridCol>
                <a:gridCol w="651523">
                  <a:extLst>
                    <a:ext uri="{9D8B030D-6E8A-4147-A177-3AD203B41FA5}">
                      <a16:colId xmlns:a16="http://schemas.microsoft.com/office/drawing/2014/main" val="555001659"/>
                    </a:ext>
                  </a:extLst>
                </a:gridCol>
                <a:gridCol w="825795">
                  <a:extLst>
                    <a:ext uri="{9D8B030D-6E8A-4147-A177-3AD203B41FA5}">
                      <a16:colId xmlns:a16="http://schemas.microsoft.com/office/drawing/2014/main" val="565331189"/>
                    </a:ext>
                  </a:extLst>
                </a:gridCol>
              </a:tblGrid>
              <a:tr h="257855">
                <a:tc gridSpan="5">
                  <a:txBody>
                    <a:bodyPr/>
                    <a:lstStyle/>
                    <a:p>
                      <a:pPr algn="ctr" fontAlgn="b"/>
                      <a:r>
                        <a:rPr lang="ru-RU" sz="800" u="none" strike="noStrike">
                          <a:effectLst/>
                        </a:rPr>
                        <a:t>Муниципальные программы 2026 год и на плановый период 2027 и 2028 годов</a:t>
                      </a:r>
                      <a:endParaRPr lang="ru-RU" sz="800" b="1" i="0" u="none" strike="noStrike">
                        <a:effectLst/>
                        <a:latin typeface="Arial" panose="020B0604020202020204" pitchFamily="34" charset="0"/>
                      </a:endParaRPr>
                    </a:p>
                  </a:txBody>
                  <a:tcPr marL="1416" marR="1416" marT="1416" marB="0" anchor="b"/>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198268163"/>
                  </a:ext>
                </a:extLst>
              </a:tr>
              <a:tr h="233818">
                <a:tc>
                  <a:txBody>
                    <a:bodyPr/>
                    <a:lstStyle/>
                    <a:p>
                      <a:pPr algn="l" fontAlgn="b"/>
                      <a:r>
                        <a:rPr lang="ru-RU" sz="800" u="none" strike="noStrike">
                          <a:effectLst/>
                        </a:rPr>
                        <a:t> </a:t>
                      </a:r>
                      <a:endParaRPr lang="ru-RU" sz="800" b="0" i="0" u="none" strike="noStrike">
                        <a:effectLst/>
                        <a:latin typeface="Arial Cyr" panose="020B0604020202020204" pitchFamily="34" charset="0"/>
                      </a:endParaRPr>
                    </a:p>
                  </a:txBody>
                  <a:tcPr marL="1416" marR="1416" marT="1416" marB="0" anchor="b"/>
                </a:tc>
                <a:tc>
                  <a:txBody>
                    <a:bodyPr/>
                    <a:lstStyle/>
                    <a:p>
                      <a:pPr algn="l" fontAlgn="b"/>
                      <a:r>
                        <a:rPr lang="ru-RU" sz="800" u="none" strike="noStrike">
                          <a:effectLst/>
                        </a:rPr>
                        <a:t> </a:t>
                      </a:r>
                      <a:endParaRPr lang="ru-RU" sz="800" b="0" i="0" u="none" strike="noStrike">
                        <a:effectLst/>
                        <a:latin typeface="Arial Cyr" panose="020B0604020202020204" pitchFamily="34" charset="0"/>
                      </a:endParaRPr>
                    </a:p>
                  </a:txBody>
                  <a:tcPr marL="1416" marR="1416" marT="1416" marB="0" anchor="b"/>
                </a:tc>
                <a:tc>
                  <a:txBody>
                    <a:bodyPr/>
                    <a:lstStyle/>
                    <a:p>
                      <a:pPr algn="l" fontAlgn="b"/>
                      <a:r>
                        <a:rPr lang="ru-RU" sz="800" u="none" strike="noStrike">
                          <a:effectLst/>
                        </a:rPr>
                        <a:t> </a:t>
                      </a:r>
                      <a:endParaRPr lang="ru-RU" sz="800" b="0" i="0" u="none" strike="noStrike">
                        <a:effectLst/>
                        <a:latin typeface="Arial Cyr" panose="020B0604020202020204" pitchFamily="34" charset="0"/>
                      </a:endParaRPr>
                    </a:p>
                  </a:txBody>
                  <a:tcPr marL="1416" marR="1416" marT="1416" marB="0" anchor="b"/>
                </a:tc>
                <a:tc>
                  <a:txBody>
                    <a:bodyPr/>
                    <a:lstStyle/>
                    <a:p>
                      <a:pPr algn="l" fontAlgn="b"/>
                      <a:r>
                        <a:rPr lang="ru-RU" sz="800" u="none" strike="noStrike">
                          <a:effectLst/>
                        </a:rPr>
                        <a:t> </a:t>
                      </a:r>
                      <a:endParaRPr lang="ru-RU" sz="800" b="0" i="0" u="none" strike="noStrike">
                        <a:effectLst/>
                        <a:latin typeface="Arial Cyr" panose="020B0604020202020204" pitchFamily="34" charset="0"/>
                      </a:endParaRPr>
                    </a:p>
                  </a:txBody>
                  <a:tcPr marL="1416" marR="1416" marT="1416" marB="0" anchor="b"/>
                </a:tc>
                <a:tc>
                  <a:txBody>
                    <a:bodyPr/>
                    <a:lstStyle/>
                    <a:p>
                      <a:pPr algn="l" fontAlgn="b"/>
                      <a:endParaRPr lang="ru-RU" sz="800" b="0"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1353404390"/>
                  </a:ext>
                </a:extLst>
              </a:tr>
              <a:tr h="617180">
                <a:tc>
                  <a:txBody>
                    <a:bodyPr/>
                    <a:lstStyle/>
                    <a:p>
                      <a:pPr algn="ctr" fontAlgn="ctr"/>
                      <a:r>
                        <a:rPr lang="ru-RU" sz="800" u="none" strike="noStrike">
                          <a:effectLst/>
                        </a:rPr>
                        <a:t>Наименование</a:t>
                      </a:r>
                      <a:endParaRPr lang="ru-RU" sz="800" b="0" i="0" u="none" strike="noStrike">
                        <a:effectLst/>
                        <a:latin typeface="Arial" panose="020B0604020202020204" pitchFamily="34" charset="0"/>
                      </a:endParaRPr>
                    </a:p>
                  </a:txBody>
                  <a:tcPr marL="1416" marR="1416" marT="1416" marB="0" anchor="ctr"/>
                </a:tc>
                <a:tc>
                  <a:txBody>
                    <a:bodyPr/>
                    <a:lstStyle/>
                    <a:p>
                      <a:pPr algn="ctr" fontAlgn="ctr"/>
                      <a:r>
                        <a:rPr lang="ru-RU" sz="800" u="none" strike="noStrike">
                          <a:effectLst/>
                        </a:rPr>
                        <a:t>ЦСР</a:t>
                      </a:r>
                      <a:endParaRPr lang="ru-RU" sz="800" b="0" i="0" u="none" strike="noStrike">
                        <a:effectLst/>
                        <a:latin typeface="Times New Roman" panose="02020603050405020304" pitchFamily="18" charset="0"/>
                      </a:endParaRPr>
                    </a:p>
                  </a:txBody>
                  <a:tcPr marL="1416" marR="1416" marT="1416" marB="0" anchor="ctr"/>
                </a:tc>
                <a:tc>
                  <a:txBody>
                    <a:bodyPr/>
                    <a:lstStyle/>
                    <a:p>
                      <a:pPr algn="ctr" fontAlgn="ctr"/>
                      <a:r>
                        <a:rPr lang="ru-RU" sz="800" u="none" strike="noStrike">
                          <a:effectLst/>
                        </a:rPr>
                        <a:t> 2026 год </a:t>
                      </a:r>
                      <a:br>
                        <a:rPr lang="ru-RU" sz="800" u="none" strike="noStrike">
                          <a:effectLst/>
                        </a:rPr>
                      </a:br>
                      <a:r>
                        <a:rPr lang="ru-RU" sz="800" u="none" strike="noStrike">
                          <a:effectLst/>
                        </a:rPr>
                        <a:t>сумма</a:t>
                      </a:r>
                      <a:br>
                        <a:rPr lang="ru-RU" sz="800" u="none" strike="noStrike">
                          <a:effectLst/>
                        </a:rPr>
                      </a:br>
                      <a:r>
                        <a:rPr lang="ru-RU" sz="800" u="none" strike="noStrike">
                          <a:effectLst/>
                        </a:rPr>
                        <a:t>(тысяч рублей)</a:t>
                      </a:r>
                      <a:endParaRPr lang="ru-RU" sz="800" b="1" i="0" u="none" strike="noStrike">
                        <a:effectLst/>
                        <a:latin typeface="Times New Roman" panose="02020603050405020304" pitchFamily="18" charset="0"/>
                      </a:endParaRPr>
                    </a:p>
                  </a:txBody>
                  <a:tcPr marL="1416" marR="1416" marT="1416" marB="0" anchor="ctr"/>
                </a:tc>
                <a:tc>
                  <a:txBody>
                    <a:bodyPr/>
                    <a:lstStyle/>
                    <a:p>
                      <a:pPr algn="ctr" fontAlgn="ctr"/>
                      <a:r>
                        <a:rPr lang="ru-RU" sz="800" u="none" strike="noStrike">
                          <a:effectLst/>
                        </a:rPr>
                        <a:t> 2027 год </a:t>
                      </a:r>
                      <a:br>
                        <a:rPr lang="ru-RU" sz="800" u="none" strike="noStrike">
                          <a:effectLst/>
                        </a:rPr>
                      </a:br>
                      <a:r>
                        <a:rPr lang="ru-RU" sz="800" u="none" strike="noStrike">
                          <a:effectLst/>
                        </a:rPr>
                        <a:t>сумма</a:t>
                      </a:r>
                      <a:br>
                        <a:rPr lang="ru-RU" sz="800" u="none" strike="noStrike">
                          <a:effectLst/>
                        </a:rPr>
                      </a:br>
                      <a:r>
                        <a:rPr lang="ru-RU" sz="800" u="none" strike="noStrike">
                          <a:effectLst/>
                        </a:rPr>
                        <a:t>(тысяч рублей)</a:t>
                      </a:r>
                      <a:endParaRPr lang="ru-RU" sz="800" b="1" i="0" u="none" strike="noStrike">
                        <a:effectLst/>
                        <a:latin typeface="Times New Roman" panose="02020603050405020304" pitchFamily="18" charset="0"/>
                      </a:endParaRPr>
                    </a:p>
                  </a:txBody>
                  <a:tcPr marL="1416" marR="1416" marT="1416" marB="0" anchor="ctr"/>
                </a:tc>
                <a:tc>
                  <a:txBody>
                    <a:bodyPr/>
                    <a:lstStyle/>
                    <a:p>
                      <a:pPr algn="ctr" fontAlgn="ctr"/>
                      <a:r>
                        <a:rPr lang="ru-RU" sz="800" u="none" strike="noStrike">
                          <a:effectLst/>
                        </a:rPr>
                        <a:t> 2028 год </a:t>
                      </a:r>
                      <a:br>
                        <a:rPr lang="ru-RU" sz="800" u="none" strike="noStrike">
                          <a:effectLst/>
                        </a:rPr>
                      </a:br>
                      <a:r>
                        <a:rPr lang="ru-RU" sz="800" u="none" strike="noStrike">
                          <a:effectLst/>
                        </a:rPr>
                        <a:t>сумма</a:t>
                      </a:r>
                      <a:br>
                        <a:rPr lang="ru-RU" sz="800" u="none" strike="noStrike">
                          <a:effectLst/>
                        </a:rPr>
                      </a:br>
                      <a:r>
                        <a:rPr lang="ru-RU" sz="800" u="none" strike="noStrike">
                          <a:effectLst/>
                        </a:rPr>
                        <a:t>(тысяч рублей)</a:t>
                      </a:r>
                      <a:endParaRPr lang="ru-RU" sz="800" b="1" i="0" u="none" strike="noStrike">
                        <a:effectLst/>
                        <a:latin typeface="Times New Roman" panose="02020603050405020304" pitchFamily="18" charset="0"/>
                      </a:endParaRPr>
                    </a:p>
                  </a:txBody>
                  <a:tcPr marL="1416" marR="1416" marT="1416" marB="0" anchor="ctr"/>
                </a:tc>
                <a:extLst>
                  <a:ext uri="{0D108BD9-81ED-4DB2-BD59-A6C34878D82A}">
                    <a16:rowId xmlns:a16="http://schemas.microsoft.com/office/drawing/2014/main" val="4167684921"/>
                  </a:ext>
                </a:extLst>
              </a:tr>
              <a:tr h="155636">
                <a:tc>
                  <a:txBody>
                    <a:bodyPr/>
                    <a:lstStyle/>
                    <a:p>
                      <a:pPr algn="ctr" fontAlgn="ctr"/>
                      <a:r>
                        <a:rPr lang="ru-RU" sz="800" u="none" strike="noStrike">
                          <a:effectLst/>
                        </a:rPr>
                        <a:t>1</a:t>
                      </a:r>
                      <a:endParaRPr lang="ru-RU" sz="800" b="0" i="1" u="none" strike="noStrike">
                        <a:effectLst/>
                        <a:latin typeface="Arial Cyr" panose="020B0604020202020204" pitchFamily="34" charset="0"/>
                      </a:endParaRPr>
                    </a:p>
                  </a:txBody>
                  <a:tcPr marL="1416" marR="1416" marT="1416" marB="0" anchor="ctr"/>
                </a:tc>
                <a:tc>
                  <a:txBody>
                    <a:bodyPr/>
                    <a:lstStyle/>
                    <a:p>
                      <a:pPr algn="ctr" fontAlgn="ctr"/>
                      <a:r>
                        <a:rPr lang="ru-RU" sz="800" u="none" strike="noStrike">
                          <a:effectLst/>
                        </a:rPr>
                        <a:t>2</a:t>
                      </a:r>
                      <a:endParaRPr lang="ru-RU" sz="800" b="0" i="1" u="none" strike="noStrike">
                        <a:effectLst/>
                        <a:latin typeface="Times New Roman" panose="02020603050405020304" pitchFamily="18" charset="0"/>
                      </a:endParaRPr>
                    </a:p>
                  </a:txBody>
                  <a:tcPr marL="1416" marR="1416" marT="1416" marB="0" anchor="ctr"/>
                </a:tc>
                <a:tc>
                  <a:txBody>
                    <a:bodyPr/>
                    <a:lstStyle/>
                    <a:p>
                      <a:pPr algn="ctr" fontAlgn="ctr"/>
                      <a:r>
                        <a:rPr lang="ru-RU" sz="800" u="none" strike="noStrike">
                          <a:effectLst/>
                        </a:rPr>
                        <a:t>6</a:t>
                      </a:r>
                      <a:endParaRPr lang="ru-RU" sz="800" b="0" i="1" u="none" strike="noStrike">
                        <a:effectLst/>
                        <a:latin typeface="Times New Roman" panose="02020603050405020304" pitchFamily="18" charset="0"/>
                      </a:endParaRPr>
                    </a:p>
                  </a:txBody>
                  <a:tcPr marL="1416" marR="1416" marT="1416" marB="0" anchor="ctr"/>
                </a:tc>
                <a:tc>
                  <a:txBody>
                    <a:bodyPr/>
                    <a:lstStyle/>
                    <a:p>
                      <a:pPr algn="ctr" fontAlgn="ctr"/>
                      <a:r>
                        <a:rPr lang="ru-RU" sz="800" u="none" strike="noStrike">
                          <a:effectLst/>
                        </a:rPr>
                        <a:t>7</a:t>
                      </a:r>
                      <a:endParaRPr lang="ru-RU" sz="800" b="0" i="1" u="none" strike="noStrike">
                        <a:effectLst/>
                        <a:latin typeface="Times New Roman" panose="02020603050405020304" pitchFamily="18" charset="0"/>
                      </a:endParaRPr>
                    </a:p>
                  </a:txBody>
                  <a:tcPr marL="1416" marR="1416" marT="1416" marB="0" anchor="ctr"/>
                </a:tc>
                <a:tc>
                  <a:txBody>
                    <a:bodyPr/>
                    <a:lstStyle/>
                    <a:p>
                      <a:pPr algn="ctr" fontAlgn="ctr"/>
                      <a:r>
                        <a:rPr lang="ru-RU" sz="800" u="none" strike="noStrike">
                          <a:effectLst/>
                        </a:rPr>
                        <a:t>7</a:t>
                      </a:r>
                      <a:endParaRPr lang="ru-RU" sz="800" b="0" i="1" u="none" strike="noStrike">
                        <a:effectLst/>
                        <a:latin typeface="Times New Roman" panose="02020603050405020304" pitchFamily="18" charset="0"/>
                      </a:endParaRPr>
                    </a:p>
                  </a:txBody>
                  <a:tcPr marL="1416" marR="1416" marT="1416" marB="0" anchor="ctr"/>
                </a:tc>
                <a:extLst>
                  <a:ext uri="{0D108BD9-81ED-4DB2-BD59-A6C34878D82A}">
                    <a16:rowId xmlns:a16="http://schemas.microsoft.com/office/drawing/2014/main" val="372188392"/>
                  </a:ext>
                </a:extLst>
              </a:tr>
              <a:tr h="448110">
                <a:tc>
                  <a:txBody>
                    <a:bodyPr/>
                    <a:lstStyle/>
                    <a:p>
                      <a:pPr algn="l" fontAlgn="b"/>
                      <a:r>
                        <a:rPr lang="ru-RU" sz="800" u="none" strike="noStrike">
                          <a:effectLst/>
                        </a:rPr>
                        <a:t>Муниципальная программа "Безопасность муниципального образования Суховское сельское поселение Кировского муниципального района Ленинградской области«</a:t>
                      </a:r>
                    </a:p>
                    <a:p>
                      <a:pPr algn="l" fontAlgn="b"/>
                      <a:endParaRPr lang="ru-RU" sz="800" b="1" i="0"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15 0 00 00000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231,6</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2498556857"/>
                  </a:ext>
                </a:extLst>
              </a:tr>
              <a:tr h="309483">
                <a:tc>
                  <a:txBody>
                    <a:bodyPr/>
                    <a:lstStyle/>
                    <a:p>
                      <a:pPr algn="l" fontAlgn="b"/>
                      <a:r>
                        <a:rPr lang="ru-RU" sz="800" u="none" strike="noStrike">
                          <a:effectLst/>
                        </a:rPr>
                        <a:t>Комплекс процессных мероприятий "Обеспечение и поддержание в готовности сил и средств ГО и ЧС«</a:t>
                      </a:r>
                    </a:p>
                    <a:p>
                      <a:pPr algn="l" fontAlgn="b"/>
                      <a:endParaRPr lang="ru-RU" sz="800" b="1" i="1"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15 4 01 00000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69,6</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1"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4181200477"/>
                  </a:ext>
                </a:extLst>
              </a:tr>
              <a:tr h="309483">
                <a:tc>
                  <a:txBody>
                    <a:bodyPr/>
                    <a:lstStyle/>
                    <a:p>
                      <a:pPr algn="l" fontAlgn="b"/>
                      <a:r>
                        <a:rPr lang="ru-RU" sz="800" u="none" strike="noStrike">
                          <a:effectLst/>
                        </a:rPr>
                        <a:t>Комплекс процессных мероприятий "Обеспечение пожарной безопасности на территории муниципального образования Суховское сельское поселение«</a:t>
                      </a:r>
                    </a:p>
                    <a:p>
                      <a:pPr algn="l" fontAlgn="b"/>
                      <a:endParaRPr lang="ru-RU" sz="800" b="1" i="1"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15 4 02 00000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154,0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1"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233104077"/>
                  </a:ext>
                </a:extLst>
              </a:tr>
              <a:tr h="448110">
                <a:tc>
                  <a:txBody>
                    <a:bodyPr/>
                    <a:lstStyle/>
                    <a:p>
                      <a:pPr algn="l" fontAlgn="b"/>
                      <a:r>
                        <a:rPr lang="ru-RU" sz="800" u="none" strike="noStrike">
                          <a:effectLst/>
                        </a:rPr>
                        <a:t>Комплекс процессных мероприятий "Противодействие экстремизму и профилактика терроризма на территории муниципального образования Суховское сельское поселение«</a:t>
                      </a:r>
                    </a:p>
                    <a:p>
                      <a:pPr algn="l" fontAlgn="b"/>
                      <a:endParaRPr lang="ru-RU" sz="800" b="1" i="1"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15 4 03 00000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8,0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1951732348"/>
                  </a:ext>
                </a:extLst>
              </a:tr>
              <a:tr h="463332">
                <a:tc>
                  <a:txBody>
                    <a:bodyPr/>
                    <a:lstStyle/>
                    <a:p>
                      <a:pPr algn="l" fontAlgn="b"/>
                      <a:r>
                        <a:rPr lang="ru-RU" sz="800" u="none" strike="noStrike">
                          <a:effectLst/>
                        </a:rPr>
                        <a:t>Муниципальная программа "Совершенствование и развитие автомобильных дорог муниципального образования Суховское сельское поселение Кировского муниципального района Ленинградской области«</a:t>
                      </a:r>
                    </a:p>
                    <a:p>
                      <a:pPr algn="l" fontAlgn="b"/>
                      <a:endParaRPr lang="ru-RU" sz="800" b="1" i="0"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16 0 00 00000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2 839,8</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5 129,2</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3 757,0</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2230714425"/>
                  </a:ext>
                </a:extLst>
              </a:tr>
              <a:tr h="463332">
                <a:tc>
                  <a:txBody>
                    <a:bodyPr/>
                    <a:lstStyle/>
                    <a:p>
                      <a:pPr algn="l" fontAlgn="b"/>
                      <a:r>
                        <a:rPr lang="ru-RU" sz="800" u="none" strike="noStrike">
                          <a:effectLst/>
                        </a:rPr>
                        <a:t>Муниципальная программа "Развитие муниципальной службы в администрации муниципального образования Суховское сельское поселение Кировского муниципального района Ленинградской области«</a:t>
                      </a:r>
                    </a:p>
                    <a:p>
                      <a:pPr algn="l" fontAlgn="b"/>
                      <a:endParaRPr lang="ru-RU" sz="800" b="1" i="0"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18 0 00 00000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50,0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126643926"/>
                  </a:ext>
                </a:extLst>
              </a:tr>
              <a:tr h="547695">
                <a:tc>
                  <a:txBody>
                    <a:bodyPr/>
                    <a:lstStyle/>
                    <a:p>
                      <a:pPr algn="l" fontAlgn="b"/>
                      <a:r>
                        <a:rPr lang="ru-RU" sz="800" u="none" strike="noStrike">
                          <a:effectLst/>
                        </a:rPr>
                        <a:t>Муниципальная программа "Развитие культуры, физической культуры и спорта в муниципальном образовании Суховское сельское поселение Кировского муниципального района Ленинградской области«</a:t>
                      </a:r>
                    </a:p>
                    <a:p>
                      <a:pPr algn="l" fontAlgn="b"/>
                      <a:endParaRPr lang="ru-RU" sz="800" b="1" i="0"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19 0 00 00000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4 712,9</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5 712,8</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792,8</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1151194549"/>
                  </a:ext>
                </a:extLst>
              </a:tr>
              <a:tr h="180745">
                <a:tc>
                  <a:txBody>
                    <a:bodyPr/>
                    <a:lstStyle/>
                    <a:p>
                      <a:pPr algn="l" fontAlgn="b"/>
                      <a:r>
                        <a:rPr lang="ru-RU" sz="800" u="none" strike="noStrike">
                          <a:effectLst/>
                        </a:rPr>
                        <a:t>Комплекс процессных мероприятий "Развитие культуры и модернизация учреждений культуры"</a:t>
                      </a:r>
                      <a:endParaRPr lang="ru-RU" sz="800" b="1" i="1"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19 4 01 00000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4 642,9</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5 712,8</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6 843,2</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2598303697"/>
                  </a:ext>
                </a:extLst>
              </a:tr>
              <a:tr h="155636">
                <a:tc>
                  <a:txBody>
                    <a:bodyPr/>
                    <a:lstStyle/>
                    <a:p>
                      <a:pPr algn="l" fontAlgn="b"/>
                      <a:r>
                        <a:rPr lang="ru-RU" sz="800" u="none" strike="noStrike">
                          <a:effectLst/>
                        </a:rPr>
                        <a:t>Комплекс процессных мероприятий "Мероприятия организационного характера"</a:t>
                      </a:r>
                      <a:endParaRPr lang="ru-RU" sz="800" b="1" i="0"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19 4 02 00000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50,0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2483480123"/>
                  </a:ext>
                </a:extLst>
              </a:tr>
              <a:tr h="209038">
                <a:tc>
                  <a:txBody>
                    <a:bodyPr/>
                    <a:lstStyle/>
                    <a:p>
                      <a:pPr algn="l" fontAlgn="b"/>
                      <a:r>
                        <a:rPr lang="ru-RU" sz="800" u="none" strike="noStrike">
                          <a:effectLst/>
                        </a:rPr>
                        <a:t>Комплекс процессных мероприятий "Развитие физической культуры и спорта в МО Суховское сельское поселение"</a:t>
                      </a:r>
                      <a:endParaRPr lang="ru-RU" sz="800" b="1" i="1"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19 4 03 00000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20,0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1801405499"/>
                  </a:ext>
                </a:extLst>
              </a:tr>
              <a:tr h="319169">
                <a:tc>
                  <a:txBody>
                    <a:bodyPr/>
                    <a:lstStyle/>
                    <a:p>
                      <a:pPr algn="l" fontAlgn="b"/>
                      <a:r>
                        <a:rPr lang="ru-RU" sz="800" u="none" strike="noStrike">
                          <a:effectLst/>
                        </a:rPr>
                        <a:t>Муниципальная программа "Благоустройство территории муниципального образования Суховское сельское поселение Кировского муниципального района Ленинградской области"</a:t>
                      </a:r>
                      <a:endParaRPr lang="ru-RU" sz="800" b="1" i="0"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50 0 00 00000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836,0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111,4</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792,8</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3723514478"/>
                  </a:ext>
                </a:extLst>
              </a:tr>
              <a:tr h="172631">
                <a:tc>
                  <a:txBody>
                    <a:bodyPr/>
                    <a:lstStyle/>
                    <a:p>
                      <a:pPr algn="l" fontAlgn="b"/>
                      <a:r>
                        <a:rPr lang="ru-RU" sz="800" u="none" strike="noStrike">
                          <a:effectLst/>
                        </a:rPr>
                        <a:t>Комплекс процессных мероприятий "Организация благоустройства на территории поселения"</a:t>
                      </a:r>
                      <a:endParaRPr lang="ru-RU" sz="800" b="1" i="0"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50 4 01 00000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836,0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111,4</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792,8</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1496725393"/>
                  </a:ext>
                </a:extLst>
              </a:tr>
              <a:tr h="463332">
                <a:tc>
                  <a:txBody>
                    <a:bodyPr/>
                    <a:lstStyle/>
                    <a:p>
                      <a:pPr algn="l" fontAlgn="b"/>
                      <a:r>
                        <a:rPr lang="ru-RU" sz="800" u="none" strike="noStrike">
                          <a:effectLst/>
                        </a:rPr>
                        <a:t>Муниципальная программа "Содействие части территории д.Сухое, являющейся административным центром муниципального образования Суховское сельское поселение Кировского муниципального района Ленинградской области«</a:t>
                      </a:r>
                    </a:p>
                    <a:p>
                      <a:pPr algn="l" fontAlgn="b"/>
                      <a:endParaRPr lang="ru-RU" sz="800" b="1" i="1"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4И 0 00 00000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1 118,8</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0,0</a:t>
                      </a:r>
                      <a:endParaRPr lang="ru-RU" sz="800" b="1" i="0"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1835692351"/>
                  </a:ext>
                </a:extLst>
              </a:tr>
              <a:tr h="309483">
                <a:tc>
                  <a:txBody>
                    <a:bodyPr/>
                    <a:lstStyle/>
                    <a:p>
                      <a:pPr algn="l" fontAlgn="b"/>
                      <a:r>
                        <a:rPr lang="ru-RU" sz="800" u="none" strike="noStrike">
                          <a:effectLst/>
                        </a:rPr>
                        <a:t>Муниципальная программа "Развитие и поддержка малого и среднего предпринимательства в муниципальном образовании Суховское сельское поселение Кировского муниципального района Ленинградской области"</a:t>
                      </a:r>
                      <a:endParaRPr lang="ru-RU" sz="800" b="1" i="1"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82 0 00 00000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7,0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7,0</a:t>
                      </a:r>
                      <a:endParaRPr lang="ru-RU" sz="800" b="1" i="1" u="none" strike="noStrike">
                        <a:effectLst/>
                        <a:latin typeface="Arial Cyr" panose="020B0604020202020204" pitchFamily="34" charset="0"/>
                      </a:endParaRPr>
                    </a:p>
                  </a:txBody>
                  <a:tcPr marL="1416" marR="1416" marT="1416" marB="0" anchor="b"/>
                </a:tc>
                <a:tc>
                  <a:txBody>
                    <a:bodyPr/>
                    <a:lstStyle/>
                    <a:p>
                      <a:pPr algn="r" fontAlgn="b"/>
                      <a:r>
                        <a:rPr lang="ru-RU" sz="800" u="none" strike="noStrike">
                          <a:effectLst/>
                        </a:rPr>
                        <a:t>7,0</a:t>
                      </a:r>
                      <a:endParaRPr lang="ru-RU" sz="800" b="1" i="1" u="none" strike="noStrike">
                        <a:effectLst/>
                        <a:latin typeface="Arial Cyr" panose="020B0604020202020204" pitchFamily="34" charset="0"/>
                      </a:endParaRPr>
                    </a:p>
                  </a:txBody>
                  <a:tcPr marL="1416" marR="1416" marT="1416" marB="0" anchor="b"/>
                </a:tc>
                <a:extLst>
                  <a:ext uri="{0D108BD9-81ED-4DB2-BD59-A6C34878D82A}">
                    <a16:rowId xmlns:a16="http://schemas.microsoft.com/office/drawing/2014/main" val="1614219981"/>
                  </a:ext>
                </a:extLst>
              </a:tr>
              <a:tr h="382551">
                <a:tc>
                  <a:txBody>
                    <a:bodyPr/>
                    <a:lstStyle/>
                    <a:p>
                      <a:pPr algn="l" fontAlgn="b"/>
                      <a:r>
                        <a:rPr lang="ru-RU" sz="800" u="none" strike="noStrike">
                          <a:effectLst/>
                        </a:rPr>
                        <a:t>Муниципальная программа "Борьба с борщевиком Сосновского на территории муниципального образования Суховское сельское поселение Кировского муниципального района Ленинградской области"</a:t>
                      </a:r>
                      <a:endParaRPr lang="ru-RU" sz="800" b="1" i="1" u="none" strike="noStrike">
                        <a:effectLst/>
                        <a:latin typeface="Arial Cyr" panose="020B0604020202020204" pitchFamily="34" charset="0"/>
                      </a:endParaRPr>
                    </a:p>
                  </a:txBody>
                  <a:tcPr marL="1416" marR="1416" marT="1416" marB="0" anchor="b"/>
                </a:tc>
                <a:tc>
                  <a:txBody>
                    <a:bodyPr/>
                    <a:lstStyle/>
                    <a:p>
                      <a:pPr algn="ctr" fontAlgn="b"/>
                      <a:r>
                        <a:rPr lang="ru-RU" sz="800" u="none" strike="noStrike">
                          <a:effectLst/>
                        </a:rPr>
                        <a:t>97 0 00 00000</a:t>
                      </a:r>
                      <a:endParaRPr lang="ru-RU" sz="800" b="1" i="0" u="none" strike="noStrike">
                        <a:effectLst/>
                        <a:latin typeface="Arial Cyr" panose="020B0604020202020204" pitchFamily="34" charset="0"/>
                      </a:endParaRPr>
                    </a:p>
                  </a:txBody>
                  <a:tcPr marL="1416" marR="1416" marT="1416" marB="0" anchor="b"/>
                </a:tc>
                <a:tc>
                  <a:txBody>
                    <a:bodyPr/>
                    <a:lstStyle/>
                    <a:p>
                      <a:pPr algn="r" fontAlgn="b"/>
                      <a:r>
                        <a:rPr lang="ru-RU" sz="800" b="0" i="0" u="none" strike="noStrike">
                          <a:effectLst/>
                          <a:latin typeface="Arial Cyr" panose="020B0604020202020204" pitchFamily="34" charset="0"/>
                        </a:rPr>
                        <a:t>1,0</a:t>
                      </a:r>
                    </a:p>
                  </a:txBody>
                  <a:tcPr marL="1416" marR="1416" marT="1416" marB="0" anchor="b"/>
                </a:tc>
                <a:tc>
                  <a:txBody>
                    <a:bodyPr/>
                    <a:lstStyle/>
                    <a:p>
                      <a:pPr algn="r" fontAlgn="b"/>
                      <a:r>
                        <a:rPr lang="ru-RU" sz="800" b="0" i="0" u="none" strike="noStrike">
                          <a:effectLst/>
                          <a:latin typeface="Arial Cyr" panose="020B0604020202020204" pitchFamily="34" charset="0"/>
                        </a:rPr>
                        <a:t>1,0</a:t>
                      </a:r>
                    </a:p>
                  </a:txBody>
                  <a:tcPr marL="1416" marR="1416" marT="1416" marB="0" anchor="b"/>
                </a:tc>
                <a:tc>
                  <a:txBody>
                    <a:bodyPr/>
                    <a:lstStyle/>
                    <a:p>
                      <a:pPr algn="r" fontAlgn="b"/>
                      <a:r>
                        <a:rPr lang="ru-RU" sz="800" b="0" i="0" u="none" strike="noStrike">
                          <a:effectLst/>
                          <a:latin typeface="Arial Cyr" panose="020B0604020202020204" pitchFamily="34" charset="0"/>
                        </a:rPr>
                        <a:t>1,0</a:t>
                      </a:r>
                    </a:p>
                  </a:txBody>
                  <a:tcPr marL="1416" marR="1416" marT="1416" marB="0" anchor="b"/>
                </a:tc>
                <a:extLst>
                  <a:ext uri="{0D108BD9-81ED-4DB2-BD59-A6C34878D82A}">
                    <a16:rowId xmlns:a16="http://schemas.microsoft.com/office/drawing/2014/main" val="769683549"/>
                  </a:ext>
                </a:extLst>
              </a:tr>
            </a:tbl>
          </a:graphicData>
        </a:graphic>
      </p:graphicFrame>
    </p:spTree>
    <p:extLst>
      <p:ext uri="{BB962C8B-B14F-4D97-AF65-F5344CB8AC3E}">
        <p14:creationId xmlns:p14="http://schemas.microsoft.com/office/powerpoint/2010/main" val="154328553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FEC475-B460-4D39-92DC-908F0C8471EF}"/>
              </a:ext>
            </a:extLst>
          </p:cNvPr>
          <p:cNvSpPr txBox="1"/>
          <p:nvPr/>
        </p:nvSpPr>
        <p:spPr>
          <a:xfrm>
            <a:off x="159392" y="847288"/>
            <a:ext cx="11568418" cy="5078313"/>
          </a:xfrm>
          <a:prstGeom prst="rect">
            <a:avLst/>
          </a:prstGeom>
          <a:noFill/>
        </p:spPr>
        <p:txBody>
          <a:bodyPr wrap="square">
            <a:spAutoFit/>
          </a:bodyPr>
          <a:lstStyle/>
          <a:p>
            <a:pPr marR="2390" algn="ctr"/>
            <a:r>
              <a:rPr lang="ru-RU" sz="3600" b="0" i="1" u="sng" strike="noStrike" baseline="0">
                <a:latin typeface="Monotype Corsiva" panose="03010101010201010101" pitchFamily="66" charset="0"/>
              </a:rPr>
              <a:t>Источники  финансирования дефицита бюджета </a:t>
            </a:r>
          </a:p>
          <a:p>
            <a:pPr marR="2390" algn="ctr"/>
            <a:r>
              <a:rPr lang="ru-RU" sz="3600" b="0" i="1" u="sng" strike="noStrike" baseline="0">
                <a:latin typeface="Monotype Corsiva" panose="03010101010201010101" pitchFamily="66" charset="0"/>
              </a:rPr>
              <a:t>муниципального образования Суховское сельское поселение</a:t>
            </a:r>
          </a:p>
          <a:p>
            <a:pPr algn="l"/>
            <a:r>
              <a:rPr lang="ru-RU" sz="3600" b="0" i="1" u="sng" strike="noStrike" baseline="0">
                <a:latin typeface="Monotype Corsiva" panose="03010101010201010101" pitchFamily="66" charset="0"/>
              </a:rPr>
              <a:t>Кировского муниципального района Ленинградской области</a:t>
            </a:r>
          </a:p>
          <a:p>
            <a:pPr marR="7920" lvl="1" algn="just"/>
            <a:endParaRPr lang="ru-RU" sz="2400" b="0" i="0" u="none" strike="noStrike" baseline="0">
              <a:solidFill>
                <a:srgbClr val="000000"/>
              </a:solidFill>
              <a:latin typeface="Times New Roman" panose="02020603050405020304" pitchFamily="18" charset="0"/>
            </a:endParaRPr>
          </a:p>
          <a:p>
            <a:pPr marR="7920" lvl="1" algn="just"/>
            <a:r>
              <a:rPr lang="ru-RU" sz="2400" b="0" i="0" u="none" strike="noStrike" baseline="0">
                <a:solidFill>
                  <a:srgbClr val="000000"/>
                </a:solidFill>
                <a:latin typeface="Times New Roman" panose="02020603050405020304" pitchFamily="18" charset="0"/>
              </a:rPr>
              <a:t>    Исходя из запланированных доходов и расходов местного бюджета, профицит (дефицит)  бюджета муниципального образования Суховское сельское поселение Кировского муниципального района Ленинградской области составит в:</a:t>
            </a:r>
          </a:p>
          <a:p>
            <a:pPr marR="7920" lvl="1" algn="just"/>
            <a:endParaRPr lang="ru-RU" sz="2400">
              <a:solidFill>
                <a:srgbClr val="000000"/>
              </a:solidFill>
              <a:latin typeface="Times New Roman" panose="02020603050405020304" pitchFamily="18" charset="0"/>
            </a:endParaRPr>
          </a:p>
          <a:p>
            <a:pPr lvl="1" algn="l"/>
            <a:endParaRPr lang="ru-RU" sz="3200" b="0" i="0" u="none" strike="noStrike" baseline="0">
              <a:latin typeface="Times New Roman" panose="02020603050405020304" pitchFamily="18" charset="0"/>
            </a:endParaRPr>
          </a:p>
          <a:p>
            <a:pPr marL="800100" marR="9830" lvl="1" indent="-342900" algn="just">
              <a:buFont typeface="Wingdings" panose="05000000000000000000" pitchFamily="2" charset="2"/>
              <a:buChar char="Ø"/>
            </a:pPr>
            <a:r>
              <a:rPr lang="ru-RU" sz="3200" b="0" i="0" u="none" strike="noStrike" baseline="0"/>
              <a:t>  </a:t>
            </a:r>
            <a:r>
              <a:rPr lang="ru-RU" sz="3200" b="0" i="0" u="none" strike="noStrike" baseline="0">
                <a:latin typeface="Times New Roman" panose="02020603050405020304" pitchFamily="18" charset="0"/>
              </a:rPr>
              <a:t>2027 году профицит бюджета составит 505,0 тыс. рублей; </a:t>
            </a:r>
          </a:p>
          <a:p>
            <a:pPr marL="800100" marR="9830" lvl="1" indent="-342900" algn="just">
              <a:buFont typeface="Wingdings" panose="05000000000000000000" pitchFamily="2" charset="2"/>
              <a:buChar char="Ø"/>
            </a:pPr>
            <a:r>
              <a:rPr lang="ru-RU" sz="3200" b="0" i="0" u="none" strike="noStrike" baseline="0">
                <a:latin typeface="Times New Roman" panose="02020603050405020304" pitchFamily="18" charset="0"/>
              </a:rPr>
              <a:t>  2028 году </a:t>
            </a:r>
            <a:r>
              <a:rPr lang="ru-RU" sz="3200">
                <a:latin typeface="Times New Roman" panose="02020603050405020304" pitchFamily="18" charset="0"/>
              </a:rPr>
              <a:t>про</a:t>
            </a:r>
            <a:r>
              <a:rPr lang="ru-RU" sz="3200" b="0" i="0" u="none" strike="noStrike" baseline="0">
                <a:latin typeface="Times New Roman" panose="02020603050405020304" pitchFamily="18" charset="0"/>
              </a:rPr>
              <a:t>фицит бюджета составит 1 020,0 тыс. рублей.</a:t>
            </a:r>
          </a:p>
        </p:txBody>
      </p:sp>
    </p:spTree>
    <p:extLst>
      <p:ext uri="{BB962C8B-B14F-4D97-AF65-F5344CB8AC3E}">
        <p14:creationId xmlns:p14="http://schemas.microsoft.com/office/powerpoint/2010/main" val="369847960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0C3474-E8FF-41E5-8444-98334696C100}"/>
              </a:ext>
            </a:extLst>
          </p:cNvPr>
          <p:cNvSpPr txBox="1"/>
          <p:nvPr/>
        </p:nvSpPr>
        <p:spPr>
          <a:xfrm>
            <a:off x="2030136" y="654339"/>
            <a:ext cx="8321879" cy="5509200"/>
          </a:xfrm>
          <a:prstGeom prst="rect">
            <a:avLst/>
          </a:prstGeom>
          <a:noFill/>
        </p:spPr>
        <p:txBody>
          <a:bodyPr wrap="square">
            <a:spAutoFit/>
          </a:bodyPr>
          <a:lstStyle/>
          <a:p>
            <a:pPr algn="ctr"/>
            <a:r>
              <a:rPr lang="ru-RU" sz="4400" b="1" i="1" u="sng">
                <a:latin typeface="Monotype Corsiva" panose="03010101010201010101" pitchFamily="66" charset="0"/>
              </a:rPr>
              <a:t>Более подробную информацию о бюджете муниципального образования Суховское сельское поселение Кировского муниципального района Ленинградской области на 2026 год и плановый период 2027-2028 гг. можно получить на сайте суховское.рф. </a:t>
            </a:r>
          </a:p>
        </p:txBody>
      </p:sp>
    </p:spTree>
    <p:extLst>
      <p:ext uri="{BB962C8B-B14F-4D97-AF65-F5344CB8AC3E}">
        <p14:creationId xmlns:p14="http://schemas.microsoft.com/office/powerpoint/2010/main" val="35970019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Заголовок 5">
            <a:extLst>
              <a:ext uri="{FF2B5EF4-FFF2-40B4-BE49-F238E27FC236}">
                <a16:creationId xmlns:a16="http://schemas.microsoft.com/office/drawing/2014/main" id="{8ED7C82C-B55D-4701-9C54-2CCCA5A4314E}"/>
              </a:ext>
            </a:extLst>
          </p:cNvPr>
          <p:cNvSpPr>
            <a:spLocks noGrp="1"/>
          </p:cNvSpPr>
          <p:nvPr>
            <p:ph type="title"/>
          </p:nvPr>
        </p:nvSpPr>
        <p:spPr>
          <a:xfrm>
            <a:off x="4773336" y="1549668"/>
            <a:ext cx="6971250" cy="1503924"/>
          </a:xfrm>
        </p:spPr>
        <p:txBody>
          <a:bodyPr>
            <a:noAutofit/>
          </a:bodyPr>
          <a:lstStyle/>
          <a:p>
            <a:r>
              <a:rPr lang="ru-RU" sz="1600" i="1">
                <a:solidFill>
                  <a:schemeClr val="tx1">
                    <a:lumMod val="95000"/>
                    <a:lumOff val="5000"/>
                  </a:schemeClr>
                </a:solidFill>
              </a:rPr>
              <a:t>В состав муниципального образования Суховское сельское поселение Кировского муниципального района Ленинградской области входят 18 деревень :д. Сухое – административный центр, д. Колосарь, д. Ручий, д. Лаврово, д. Кобона, д. Леднего, д. Черное, д. Низово,  д. Мостовая, д. Бор, д. Верола, д.Выстав, д. Лемасарь, д. Гавсарь, д. Сандела,  д. Митола, д. Остров, д. Гулкова.</a:t>
            </a:r>
          </a:p>
        </p:txBody>
      </p:sp>
      <p:sp>
        <p:nvSpPr>
          <p:cNvPr id="7" name="TextBox 6">
            <a:extLst>
              <a:ext uri="{FF2B5EF4-FFF2-40B4-BE49-F238E27FC236}">
                <a16:creationId xmlns:a16="http://schemas.microsoft.com/office/drawing/2014/main" id="{E2AB0E76-40EA-408F-8047-7E4DB95E66E0}"/>
              </a:ext>
            </a:extLst>
          </p:cNvPr>
          <p:cNvSpPr txBox="1"/>
          <p:nvPr/>
        </p:nvSpPr>
        <p:spPr>
          <a:xfrm>
            <a:off x="4773335" y="138419"/>
            <a:ext cx="7208941" cy="1323439"/>
          </a:xfrm>
          <a:prstGeom prst="rect">
            <a:avLst/>
          </a:prstGeom>
          <a:noFill/>
        </p:spPr>
        <p:txBody>
          <a:bodyPr wrap="square">
            <a:spAutoFit/>
          </a:bodyPr>
          <a:lstStyle/>
          <a:p>
            <a:r>
              <a:rPr lang="ru-RU" sz="2000" b="1" i="1" u="sng">
                <a:latin typeface="Franklin Gothic Demi" panose="020B0703020102020204" pitchFamily="34" charset="0"/>
              </a:rPr>
              <a:t>Численность жителей муниципального образования Суховское сельское поселение Кировского муниципального района Ленинградской области, постоянно проживающих на территории –15</a:t>
            </a:r>
            <a:r>
              <a:rPr lang="en-US" sz="2000" b="1" i="1" u="sng">
                <a:latin typeface="Franklin Gothic Demi" panose="020B0703020102020204" pitchFamily="34" charset="0"/>
              </a:rPr>
              <a:t>16</a:t>
            </a:r>
            <a:r>
              <a:rPr lang="ru-RU" sz="2000" b="1" i="1" u="sng">
                <a:latin typeface="Franklin Gothic Demi" panose="020B0703020102020204" pitchFamily="34" charset="0"/>
              </a:rPr>
              <a:t> человек (по состоянию на 01.01.202</a:t>
            </a:r>
            <a:r>
              <a:rPr lang="en-US" sz="2000" b="1" i="1" u="sng">
                <a:latin typeface="Franklin Gothic Demi" panose="020B0703020102020204" pitchFamily="34" charset="0"/>
              </a:rPr>
              <a:t>6</a:t>
            </a:r>
            <a:r>
              <a:rPr lang="ru-RU" sz="2000" b="1" i="1" u="sng">
                <a:latin typeface="Franklin Gothic Demi" panose="020B0703020102020204" pitchFamily="34" charset="0"/>
              </a:rPr>
              <a:t>)</a:t>
            </a:r>
          </a:p>
        </p:txBody>
      </p:sp>
      <p:pic>
        <p:nvPicPr>
          <p:cNvPr id="4" name="Рисунок 3">
            <a:extLst>
              <a:ext uri="{FF2B5EF4-FFF2-40B4-BE49-F238E27FC236}">
                <a16:creationId xmlns:a16="http://schemas.microsoft.com/office/drawing/2014/main" id="{C2ECF86A-958F-46F2-C3BE-13C964ADD1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16678" y="3260533"/>
            <a:ext cx="4465598" cy="3459047"/>
          </a:xfrm>
          <a:prstGeom prst="rect">
            <a:avLst/>
          </a:prstGeom>
        </p:spPr>
      </p:pic>
      <p:pic>
        <p:nvPicPr>
          <p:cNvPr id="27" name="Рисунок 26">
            <a:extLst>
              <a:ext uri="{FF2B5EF4-FFF2-40B4-BE49-F238E27FC236}">
                <a16:creationId xmlns:a16="http://schemas.microsoft.com/office/drawing/2014/main" id="{8DC9B5B4-C808-EAD3-438E-7E71FF2C14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6774" y="3260534"/>
            <a:ext cx="3134304" cy="3564343"/>
          </a:xfrm>
          <a:prstGeom prst="rect">
            <a:avLst/>
          </a:prstGeom>
        </p:spPr>
      </p:pic>
      <p:pic>
        <p:nvPicPr>
          <p:cNvPr id="3" name="Рисунок 2">
            <a:extLst>
              <a:ext uri="{FF2B5EF4-FFF2-40B4-BE49-F238E27FC236}">
                <a16:creationId xmlns:a16="http://schemas.microsoft.com/office/drawing/2014/main" id="{5BE79932-4724-1ABE-F286-A1636F30FE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221" y="3260533"/>
            <a:ext cx="3996516" cy="3564343"/>
          </a:xfrm>
          <a:prstGeom prst="rect">
            <a:avLst/>
          </a:prstGeom>
        </p:spPr>
      </p:pic>
      <p:pic>
        <p:nvPicPr>
          <p:cNvPr id="9" name="Рисунок 8">
            <a:extLst>
              <a:ext uri="{FF2B5EF4-FFF2-40B4-BE49-F238E27FC236}">
                <a16:creationId xmlns:a16="http://schemas.microsoft.com/office/drawing/2014/main" id="{3BAF5411-1693-238A-6B12-E1C81A0807D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221" y="7527"/>
            <a:ext cx="4416452" cy="3144163"/>
          </a:xfrm>
          <a:prstGeom prst="rect">
            <a:avLst/>
          </a:prstGeom>
        </p:spPr>
      </p:pic>
    </p:spTree>
    <p:extLst>
      <p:ext uri="{BB962C8B-B14F-4D97-AF65-F5344CB8AC3E}">
        <p14:creationId xmlns:p14="http://schemas.microsoft.com/office/powerpoint/2010/main" val="98435270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376B77-9227-A4B1-DDAD-10093FB4AD52}"/>
              </a:ext>
            </a:extLst>
          </p:cNvPr>
          <p:cNvSpPr txBox="1"/>
          <p:nvPr/>
        </p:nvSpPr>
        <p:spPr>
          <a:xfrm>
            <a:off x="998290" y="1065402"/>
            <a:ext cx="10368793" cy="70788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ru-RU" sz="4000" b="1" i="1" u="sng">
                <a:latin typeface="Monotype Corsiva" panose="03010101010201010101" pitchFamily="66" charset="0"/>
              </a:rPr>
              <a:t>ЧТО ТАКОЕ «БЮДЖЕТ ДЛЯ ГРАЖДАН» ?</a:t>
            </a:r>
          </a:p>
        </p:txBody>
      </p:sp>
      <p:sp>
        <p:nvSpPr>
          <p:cNvPr id="3" name="TextBox 2">
            <a:extLst>
              <a:ext uri="{FF2B5EF4-FFF2-40B4-BE49-F238E27FC236}">
                <a16:creationId xmlns:a16="http://schemas.microsoft.com/office/drawing/2014/main" id="{F1ACC542-6997-ABB6-E369-3A441948C656}"/>
              </a:ext>
            </a:extLst>
          </p:cNvPr>
          <p:cNvSpPr txBox="1"/>
          <p:nvPr/>
        </p:nvSpPr>
        <p:spPr>
          <a:xfrm>
            <a:off x="234892" y="2483141"/>
            <a:ext cx="11811699" cy="2400657"/>
          </a:xfrm>
          <a:prstGeom prst="rect">
            <a:avLst/>
          </a:prstGeom>
          <a:noFill/>
        </p:spPr>
        <p:txBody>
          <a:bodyPr wrap="square" rtlCol="0">
            <a:spAutoFit/>
          </a:bodyPr>
          <a:lstStyle/>
          <a:p>
            <a:pPr indent="457200" algn="just">
              <a:spcAft>
                <a:spcPts val="600"/>
              </a:spcAft>
            </a:pPr>
            <a:r>
              <a:rPr lang="ru-RU" sz="2000">
                <a:solidFill>
                  <a:schemeClr val="tx1">
                    <a:lumMod val="95000"/>
                  </a:schemeClr>
                </a:solidFill>
              </a:rPr>
              <a:t>«Бюджет для граждан» – аналитический документ, разрабатываемый в целях предоставления гражданам актуальной информации о бюджете муниципального образования Суховское сельское поселения в формате, доступном для широкого круга пользователей.  </a:t>
            </a:r>
          </a:p>
          <a:p>
            <a:pPr indent="457200" algn="just">
              <a:spcAft>
                <a:spcPts val="600"/>
              </a:spcAft>
            </a:pPr>
            <a:endParaRPr lang="ru-RU" sz="2000">
              <a:solidFill>
                <a:schemeClr val="tx1">
                  <a:lumMod val="95000"/>
                </a:schemeClr>
              </a:solidFill>
            </a:endParaRPr>
          </a:p>
          <a:p>
            <a:pPr indent="457200" algn="just"/>
            <a:r>
              <a:rPr lang="ru-RU" sz="2000">
                <a:solidFill>
                  <a:schemeClr val="tx1">
                    <a:lumMod val="95000"/>
                  </a:schemeClr>
                </a:solidFill>
              </a:rPr>
              <a:t> В представленной информации отражены основные положения бюджета муниципального образования Суховское сельское поселения на предстоящий 2026 год и на плановый период 2027 - 2028 годов.</a:t>
            </a:r>
          </a:p>
        </p:txBody>
      </p:sp>
    </p:spTree>
    <p:extLst>
      <p:ext uri="{BB962C8B-B14F-4D97-AF65-F5344CB8AC3E}">
        <p14:creationId xmlns:p14="http://schemas.microsoft.com/office/powerpoint/2010/main" val="69758709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BB47B4C-1B44-5A80-6CD6-4BEA7A533C0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5F828E-020E-9A5A-90A5-9430A2B8A25C}"/>
              </a:ext>
            </a:extLst>
          </p:cNvPr>
          <p:cNvSpPr txBox="1"/>
          <p:nvPr/>
        </p:nvSpPr>
        <p:spPr>
          <a:xfrm>
            <a:off x="830510" y="209725"/>
            <a:ext cx="10368793" cy="70788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ru-RU" sz="4000" b="1" i="1" u="sng">
                <a:latin typeface="Monotype Corsiva" panose="03010101010201010101" pitchFamily="66" charset="0"/>
              </a:rPr>
              <a:t>ЧТО ТАКОЕ «БЮДЖЕТ ДЛЯ ГРАЖДАН» ?</a:t>
            </a:r>
          </a:p>
        </p:txBody>
      </p:sp>
      <p:sp>
        <p:nvSpPr>
          <p:cNvPr id="3" name="TextBox 2">
            <a:extLst>
              <a:ext uri="{FF2B5EF4-FFF2-40B4-BE49-F238E27FC236}">
                <a16:creationId xmlns:a16="http://schemas.microsoft.com/office/drawing/2014/main" id="{81C2BE3F-4723-26CB-02AC-65DC4346F527}"/>
              </a:ext>
            </a:extLst>
          </p:cNvPr>
          <p:cNvSpPr txBox="1"/>
          <p:nvPr/>
        </p:nvSpPr>
        <p:spPr>
          <a:xfrm>
            <a:off x="528507" y="1140903"/>
            <a:ext cx="11090246" cy="1862048"/>
          </a:xfrm>
          <a:prstGeom prst="rect">
            <a:avLst/>
          </a:prstGeom>
          <a:noFill/>
        </p:spPr>
        <p:txBody>
          <a:bodyPr wrap="square" rtlCol="0">
            <a:spAutoFit/>
          </a:bodyPr>
          <a:lstStyle/>
          <a:p>
            <a:pPr indent="457200" algn="just">
              <a:spcAft>
                <a:spcPts val="600"/>
              </a:spcAft>
            </a:pPr>
            <a:r>
              <a:rPr lang="ru-RU" sz="2000" b="1" i="1" u="sng">
                <a:solidFill>
                  <a:schemeClr val="tx1">
                    <a:lumMod val="95000"/>
                  </a:schemeClr>
                </a:solidFill>
              </a:rPr>
              <a:t>Цели:</a:t>
            </a:r>
          </a:p>
          <a:p>
            <a:pPr indent="457200" algn="just">
              <a:spcAft>
                <a:spcPts val="600"/>
              </a:spcAft>
            </a:pPr>
            <a:r>
              <a:rPr lang="ru-RU" sz="2000">
                <a:solidFill>
                  <a:schemeClr val="tx1">
                    <a:lumMod val="95000"/>
                  </a:schemeClr>
                </a:solidFill>
              </a:rPr>
              <a:t>Повышение финансовой грамотности;</a:t>
            </a:r>
          </a:p>
          <a:p>
            <a:pPr indent="457200" algn="just">
              <a:spcAft>
                <a:spcPts val="600"/>
              </a:spcAft>
            </a:pPr>
            <a:r>
              <a:rPr lang="ru-RU" sz="2000">
                <a:solidFill>
                  <a:schemeClr val="tx1">
                    <a:lumMod val="95000"/>
                  </a:schemeClr>
                </a:solidFill>
              </a:rPr>
              <a:t>Раскрытие информации о бюджете муниципального района и деятельности органов                             власти;</a:t>
            </a:r>
          </a:p>
          <a:p>
            <a:pPr indent="457200" algn="just">
              <a:spcAft>
                <a:spcPts val="600"/>
              </a:spcAft>
            </a:pPr>
            <a:r>
              <a:rPr lang="ru-RU" sz="2000">
                <a:solidFill>
                  <a:schemeClr val="tx1">
                    <a:lumMod val="95000"/>
                  </a:schemeClr>
                </a:solidFill>
              </a:rPr>
              <a:t>Расширение возможностей взаимодействия органов власти и граждан </a:t>
            </a:r>
          </a:p>
        </p:txBody>
      </p:sp>
      <p:sp>
        <p:nvSpPr>
          <p:cNvPr id="4" name="TextBox 3">
            <a:extLst>
              <a:ext uri="{FF2B5EF4-FFF2-40B4-BE49-F238E27FC236}">
                <a16:creationId xmlns:a16="http://schemas.microsoft.com/office/drawing/2014/main" id="{2939E6EA-5186-6572-0D46-E5F5AEF9D400}"/>
              </a:ext>
            </a:extLst>
          </p:cNvPr>
          <p:cNvSpPr txBox="1"/>
          <p:nvPr/>
        </p:nvSpPr>
        <p:spPr>
          <a:xfrm>
            <a:off x="528508" y="3368856"/>
            <a:ext cx="11090245" cy="2616101"/>
          </a:xfrm>
          <a:prstGeom prst="rect">
            <a:avLst/>
          </a:prstGeom>
          <a:noFill/>
        </p:spPr>
        <p:txBody>
          <a:bodyPr wrap="square" rtlCol="0">
            <a:spAutoFit/>
          </a:bodyPr>
          <a:lstStyle/>
          <a:p>
            <a:pPr algn="just"/>
            <a:r>
              <a:rPr lang="ru-RU" sz="2400" b="1" i="1" u="sng">
                <a:solidFill>
                  <a:schemeClr val="tx1">
                    <a:lumMod val="95000"/>
                  </a:schemeClr>
                </a:solidFill>
              </a:rPr>
              <a:t>Задачи:</a:t>
            </a:r>
            <a:r>
              <a:rPr lang="ru-RU" sz="2000" b="1" i="1" u="sng">
                <a:solidFill>
                  <a:schemeClr val="tx1">
                    <a:lumMod val="95000"/>
                  </a:schemeClr>
                </a:solidFill>
              </a:rPr>
              <a:t> </a:t>
            </a:r>
          </a:p>
          <a:p>
            <a:pPr marL="342900" indent="-342900" algn="just">
              <a:buFontTx/>
              <a:buChar char="-"/>
            </a:pPr>
            <a:r>
              <a:rPr lang="ru-RU" sz="2000">
                <a:solidFill>
                  <a:schemeClr val="tx1">
                    <a:lumMod val="95000"/>
                  </a:schemeClr>
                </a:solidFill>
              </a:rPr>
              <a:t>Систематизация характеристик бюджета;</a:t>
            </a:r>
          </a:p>
          <a:p>
            <a:pPr marL="342900" indent="-342900" algn="just">
              <a:buFontTx/>
              <a:buChar char="-"/>
            </a:pPr>
            <a:r>
              <a:rPr lang="ru-RU" sz="2000">
                <a:solidFill>
                  <a:schemeClr val="tx1">
                    <a:lumMod val="95000"/>
                  </a:schemeClr>
                </a:solidFill>
              </a:rPr>
              <a:t>Привлечение внимания к формированию и расходованию общественных финансов;</a:t>
            </a:r>
          </a:p>
          <a:p>
            <a:pPr marL="342900" indent="-342900" algn="just">
              <a:buFontTx/>
              <a:buChar char="-"/>
            </a:pPr>
            <a:r>
              <a:rPr lang="ru-RU" sz="2000">
                <a:solidFill>
                  <a:schemeClr val="tx1">
                    <a:lumMod val="95000"/>
                  </a:schemeClr>
                </a:solidFill>
              </a:rPr>
              <a:t>Расширение участия граждан в процессе принятия решений в бюджетной сфере;</a:t>
            </a:r>
          </a:p>
          <a:p>
            <a:pPr marL="342900" indent="-342900" algn="just">
              <a:buFontTx/>
              <a:buChar char="-"/>
            </a:pPr>
            <a:r>
              <a:rPr lang="ru-RU" sz="2000">
                <a:solidFill>
                  <a:schemeClr val="tx1">
                    <a:lumMod val="95000"/>
                  </a:schemeClr>
                </a:solidFill>
              </a:rPr>
              <a:t>Повышение уровня финансово-правовых знаний и общей гражданской активности населения</a:t>
            </a:r>
          </a:p>
        </p:txBody>
      </p:sp>
    </p:spTree>
    <p:extLst>
      <p:ext uri="{BB962C8B-B14F-4D97-AF65-F5344CB8AC3E}">
        <p14:creationId xmlns:p14="http://schemas.microsoft.com/office/powerpoint/2010/main" val="409855382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56A9BC-EA75-4F53-AE82-7D4717AFF3D8}"/>
              </a:ext>
            </a:extLst>
          </p:cNvPr>
          <p:cNvSpPr>
            <a:spLocks noGrp="1"/>
          </p:cNvSpPr>
          <p:nvPr>
            <p:ph type="title"/>
          </p:nvPr>
        </p:nvSpPr>
        <p:spPr>
          <a:xfrm>
            <a:off x="1158241" y="503339"/>
            <a:ext cx="9919062" cy="922789"/>
          </a:xfrm>
        </p:spPr>
        <p:style>
          <a:lnRef idx="2">
            <a:schemeClr val="accent1"/>
          </a:lnRef>
          <a:fillRef idx="1">
            <a:schemeClr val="lt1"/>
          </a:fillRef>
          <a:effectRef idx="0">
            <a:schemeClr val="accent1"/>
          </a:effectRef>
          <a:fontRef idx="minor">
            <a:schemeClr val="dk1"/>
          </a:fontRef>
        </p:style>
        <p:txBody>
          <a:bodyPr>
            <a:noAutofit/>
          </a:bodyPr>
          <a:lstStyle/>
          <a:p>
            <a:pPr algn="ctr"/>
            <a:r>
              <a:rPr lang="ru-RU" sz="5400" b="1" i="1" u="sng">
                <a:latin typeface="Monotype Corsiva" panose="03010101010201010101" pitchFamily="66" charset="0"/>
              </a:rPr>
              <a:t>БЮДЖЕТНЫЙ ПРОЦЕСС</a:t>
            </a:r>
          </a:p>
        </p:txBody>
      </p:sp>
      <p:sp>
        <p:nvSpPr>
          <p:cNvPr id="17" name="Объект 16">
            <a:extLst>
              <a:ext uri="{FF2B5EF4-FFF2-40B4-BE49-F238E27FC236}">
                <a16:creationId xmlns:a16="http://schemas.microsoft.com/office/drawing/2014/main" id="{3CB4B33C-3E3C-30B1-1DD6-C489475C75A6}"/>
              </a:ext>
            </a:extLst>
          </p:cNvPr>
          <p:cNvSpPr>
            <a:spLocks noGrp="1"/>
          </p:cNvSpPr>
          <p:nvPr>
            <p:ph sz="half" idx="1"/>
          </p:nvPr>
        </p:nvSpPr>
        <p:spPr>
          <a:xfrm>
            <a:off x="705394" y="1396107"/>
            <a:ext cx="10824755" cy="304565"/>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lgn="ctr"/>
            <a:r>
              <a:rPr lang="ru-RU" u="sng">
                <a:solidFill>
                  <a:srgbClr val="FF0000"/>
                </a:solidFill>
              </a:rPr>
              <a:t>Бюджетный процесс </a:t>
            </a:r>
            <a:r>
              <a:rPr lang="ru-RU" u="sng"/>
              <a:t>- ежегодное формирование и исполнение бюджета</a:t>
            </a:r>
          </a:p>
        </p:txBody>
      </p:sp>
      <p:sp>
        <p:nvSpPr>
          <p:cNvPr id="18" name="Овал 17">
            <a:extLst>
              <a:ext uri="{FF2B5EF4-FFF2-40B4-BE49-F238E27FC236}">
                <a16:creationId xmlns:a16="http://schemas.microsoft.com/office/drawing/2014/main" id="{7EFAA4F9-E78C-C660-B63F-60832EEDA73C}"/>
              </a:ext>
            </a:extLst>
          </p:cNvPr>
          <p:cNvSpPr/>
          <p:nvPr/>
        </p:nvSpPr>
        <p:spPr>
          <a:xfrm>
            <a:off x="4632091" y="1723604"/>
            <a:ext cx="2652627" cy="745672"/>
          </a:xfrm>
          <a:prstGeom prst="ellipse">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a:solidFill>
                  <a:schemeClr val="tx1"/>
                </a:solidFill>
              </a:rPr>
              <a:t>1. Составление проекта бюджета</a:t>
            </a:r>
          </a:p>
        </p:txBody>
      </p:sp>
      <p:sp>
        <p:nvSpPr>
          <p:cNvPr id="25" name="Овал 24">
            <a:extLst>
              <a:ext uri="{FF2B5EF4-FFF2-40B4-BE49-F238E27FC236}">
                <a16:creationId xmlns:a16="http://schemas.microsoft.com/office/drawing/2014/main" id="{725A0BBB-0B88-17C7-CF32-50E3B4DA4B8C}"/>
              </a:ext>
            </a:extLst>
          </p:cNvPr>
          <p:cNvSpPr/>
          <p:nvPr/>
        </p:nvSpPr>
        <p:spPr>
          <a:xfrm>
            <a:off x="8565750" y="2953616"/>
            <a:ext cx="2920856" cy="922789"/>
          </a:xfrm>
          <a:prstGeom prst="ellipse">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a:solidFill>
                  <a:schemeClr val="tx1"/>
                </a:solidFill>
              </a:rPr>
              <a:t>2. Рассмотрение проекта бюджета</a:t>
            </a:r>
          </a:p>
        </p:txBody>
      </p:sp>
      <p:sp>
        <p:nvSpPr>
          <p:cNvPr id="26" name="Овал 25">
            <a:extLst>
              <a:ext uri="{FF2B5EF4-FFF2-40B4-BE49-F238E27FC236}">
                <a16:creationId xmlns:a16="http://schemas.microsoft.com/office/drawing/2014/main" id="{156EFF98-8D94-82A6-CBEF-810EC32964B2}"/>
              </a:ext>
            </a:extLst>
          </p:cNvPr>
          <p:cNvSpPr/>
          <p:nvPr/>
        </p:nvSpPr>
        <p:spPr>
          <a:xfrm>
            <a:off x="8615390" y="5044301"/>
            <a:ext cx="2821576" cy="1056584"/>
          </a:xfrm>
          <a:prstGeom prst="ellipse">
            <a:avLst/>
          </a:prstGeom>
          <a:solidFill>
            <a:srgbClr val="FF99FF"/>
          </a:solidFill>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ru-RU" sz="1400" b="1">
                <a:solidFill>
                  <a:schemeClr val="tx1"/>
                </a:solidFill>
              </a:rPr>
              <a:t>3. Утверждение бюджета</a:t>
            </a:r>
          </a:p>
        </p:txBody>
      </p:sp>
      <p:sp>
        <p:nvSpPr>
          <p:cNvPr id="27" name="Овал 26">
            <a:extLst>
              <a:ext uri="{FF2B5EF4-FFF2-40B4-BE49-F238E27FC236}">
                <a16:creationId xmlns:a16="http://schemas.microsoft.com/office/drawing/2014/main" id="{28B2B64F-5ACD-D9BC-09EB-C19EE80A1E12}"/>
              </a:ext>
            </a:extLst>
          </p:cNvPr>
          <p:cNvSpPr/>
          <p:nvPr/>
        </p:nvSpPr>
        <p:spPr>
          <a:xfrm>
            <a:off x="4444857" y="6012305"/>
            <a:ext cx="3027097" cy="684711"/>
          </a:xfrm>
          <a:prstGeom prst="ellipse">
            <a:avLst/>
          </a:prstGeom>
          <a:solidFill>
            <a:srgbClr val="FF999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a:solidFill>
                  <a:schemeClr val="tx1"/>
                </a:solidFill>
              </a:rPr>
              <a:t>4. Исполнение бюджета</a:t>
            </a:r>
          </a:p>
        </p:txBody>
      </p:sp>
      <p:sp>
        <p:nvSpPr>
          <p:cNvPr id="28" name="Овал 27">
            <a:extLst>
              <a:ext uri="{FF2B5EF4-FFF2-40B4-BE49-F238E27FC236}">
                <a16:creationId xmlns:a16="http://schemas.microsoft.com/office/drawing/2014/main" id="{A2F2B7AC-942F-23F4-5B88-E2AD061BEB8F}"/>
              </a:ext>
            </a:extLst>
          </p:cNvPr>
          <p:cNvSpPr/>
          <p:nvPr/>
        </p:nvSpPr>
        <p:spPr>
          <a:xfrm>
            <a:off x="156755" y="5294811"/>
            <a:ext cx="2992264" cy="891122"/>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a:solidFill>
                  <a:schemeClr val="tx1"/>
                </a:solidFill>
              </a:rPr>
              <a:t>5. Составление отчета об исполнении бюджета</a:t>
            </a:r>
          </a:p>
        </p:txBody>
      </p:sp>
      <p:sp>
        <p:nvSpPr>
          <p:cNvPr id="29" name="Овал 28">
            <a:extLst>
              <a:ext uri="{FF2B5EF4-FFF2-40B4-BE49-F238E27FC236}">
                <a16:creationId xmlns:a16="http://schemas.microsoft.com/office/drawing/2014/main" id="{DC201035-E8B8-8A7F-B5EC-CEDB7F48E5CC}"/>
              </a:ext>
            </a:extLst>
          </p:cNvPr>
          <p:cNvSpPr/>
          <p:nvPr/>
        </p:nvSpPr>
        <p:spPr>
          <a:xfrm>
            <a:off x="235131" y="3130733"/>
            <a:ext cx="2743199" cy="971004"/>
          </a:xfrm>
          <a:prstGeom prst="ellipse">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400" b="1">
                <a:solidFill>
                  <a:schemeClr val="tx1"/>
                </a:solidFill>
              </a:rPr>
              <a:t>6. Утверждение отчета об исполнении бюджета</a:t>
            </a:r>
          </a:p>
        </p:txBody>
      </p:sp>
      <p:sp>
        <p:nvSpPr>
          <p:cNvPr id="30" name="Прямоугольник: скругленные углы 29">
            <a:extLst>
              <a:ext uri="{FF2B5EF4-FFF2-40B4-BE49-F238E27FC236}">
                <a16:creationId xmlns:a16="http://schemas.microsoft.com/office/drawing/2014/main" id="{B31D1338-8C20-A237-0783-38B0D12A4F54}"/>
              </a:ext>
            </a:extLst>
          </p:cNvPr>
          <p:cNvSpPr/>
          <p:nvPr/>
        </p:nvSpPr>
        <p:spPr>
          <a:xfrm>
            <a:off x="3068029" y="2619202"/>
            <a:ext cx="5509041" cy="3275833"/>
          </a:xfrm>
          <a:prstGeom prst="roundRect">
            <a:avLst/>
          </a:prstGeom>
          <a:solidFill>
            <a:srgbClr val="FFD9D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600" b="1" i="1" u="sng">
                <a:solidFill>
                  <a:schemeClr val="accent1"/>
                </a:solidFill>
              </a:rPr>
              <a:t>Составление проекта бюджета основывается на:</a:t>
            </a:r>
          </a:p>
          <a:p>
            <a:pPr marL="228600" indent="-228600" algn="ctr">
              <a:buAutoNum type="arabicPeriod"/>
            </a:pPr>
            <a:r>
              <a:rPr lang="ru-RU" sz="1400">
                <a:solidFill>
                  <a:schemeClr val="accent1"/>
                </a:solidFill>
              </a:rPr>
              <a:t>Положениях  послания президента Российской Федерации Федеральному Собранию Российской Федерации определяющих бюджетную политику (требования к бюджетной политике) в Российской Федерации.</a:t>
            </a:r>
          </a:p>
          <a:p>
            <a:pPr marL="228600" indent="-228600" algn="ctr">
              <a:buAutoNum type="arabicPeriod"/>
            </a:pPr>
            <a:r>
              <a:rPr lang="ru-RU" sz="1400">
                <a:solidFill>
                  <a:schemeClr val="accent1"/>
                </a:solidFill>
              </a:rPr>
              <a:t>Основных направлениях бюджетной и налоговой политики МО Суховское сельское поселения.</a:t>
            </a:r>
          </a:p>
          <a:p>
            <a:pPr marL="228600" indent="-228600" algn="ctr">
              <a:buAutoNum type="arabicPeriod"/>
            </a:pPr>
            <a:r>
              <a:rPr lang="ru-RU" sz="1400">
                <a:solidFill>
                  <a:schemeClr val="accent1"/>
                </a:solidFill>
              </a:rPr>
              <a:t>Прогнозе социально-экономического развития МО Суховское сельское поселения.</a:t>
            </a:r>
          </a:p>
          <a:p>
            <a:pPr marL="228600" indent="-228600" algn="ctr">
              <a:buAutoNum type="arabicPeriod"/>
            </a:pPr>
            <a:r>
              <a:rPr lang="ru-RU" sz="1400">
                <a:solidFill>
                  <a:schemeClr val="accent1"/>
                </a:solidFill>
              </a:rPr>
              <a:t>Муниципальных программах МО Суховское сельское поселения.</a:t>
            </a:r>
          </a:p>
          <a:p>
            <a:pPr marL="228600" indent="-228600" algn="ctr">
              <a:buAutoNum type="arabicPeriod"/>
            </a:pPr>
            <a:endParaRPr lang="ru-RU" sz="1000">
              <a:solidFill>
                <a:schemeClr val="tx1"/>
              </a:solidFill>
            </a:endParaRPr>
          </a:p>
        </p:txBody>
      </p:sp>
      <p:sp>
        <p:nvSpPr>
          <p:cNvPr id="35" name="Стрелка: вправо 34">
            <a:extLst>
              <a:ext uri="{FF2B5EF4-FFF2-40B4-BE49-F238E27FC236}">
                <a16:creationId xmlns:a16="http://schemas.microsoft.com/office/drawing/2014/main" id="{A236A5AA-D319-50B4-BACA-EDB354E23518}"/>
              </a:ext>
            </a:extLst>
          </p:cNvPr>
          <p:cNvSpPr/>
          <p:nvPr/>
        </p:nvSpPr>
        <p:spPr>
          <a:xfrm rot="1280552">
            <a:off x="7825222" y="2313775"/>
            <a:ext cx="1049572" cy="220244"/>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Стрелка: вправо 35">
            <a:extLst>
              <a:ext uri="{FF2B5EF4-FFF2-40B4-BE49-F238E27FC236}">
                <a16:creationId xmlns:a16="http://schemas.microsoft.com/office/drawing/2014/main" id="{24600C0E-700F-46F5-4FF0-B7D3C1F2BEB5}"/>
              </a:ext>
            </a:extLst>
          </p:cNvPr>
          <p:cNvSpPr/>
          <p:nvPr/>
        </p:nvSpPr>
        <p:spPr>
          <a:xfrm rot="5400000">
            <a:off x="9470004" y="4408192"/>
            <a:ext cx="978408" cy="18248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Стрелка: вправо 36">
            <a:extLst>
              <a:ext uri="{FF2B5EF4-FFF2-40B4-BE49-F238E27FC236}">
                <a16:creationId xmlns:a16="http://schemas.microsoft.com/office/drawing/2014/main" id="{64FAA10B-6B2D-DFFA-D797-0921174777E7}"/>
              </a:ext>
            </a:extLst>
          </p:cNvPr>
          <p:cNvSpPr/>
          <p:nvPr/>
        </p:nvSpPr>
        <p:spPr>
          <a:xfrm rot="10204730">
            <a:off x="7654070" y="6090574"/>
            <a:ext cx="1391876" cy="270526"/>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Стрелка: вправо 37">
            <a:extLst>
              <a:ext uri="{FF2B5EF4-FFF2-40B4-BE49-F238E27FC236}">
                <a16:creationId xmlns:a16="http://schemas.microsoft.com/office/drawing/2014/main" id="{10FD6180-4816-C4A7-4D11-6556EDB7D28C}"/>
              </a:ext>
            </a:extLst>
          </p:cNvPr>
          <p:cNvSpPr/>
          <p:nvPr/>
        </p:nvSpPr>
        <p:spPr>
          <a:xfrm rot="11413429">
            <a:off x="2976726" y="6198166"/>
            <a:ext cx="1121861" cy="287401"/>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9" name="Стрелка: вправо 38">
            <a:extLst>
              <a:ext uri="{FF2B5EF4-FFF2-40B4-BE49-F238E27FC236}">
                <a16:creationId xmlns:a16="http://schemas.microsoft.com/office/drawing/2014/main" id="{E72EF13E-0437-D0B2-AB5F-C19CFE9F75F0}"/>
              </a:ext>
            </a:extLst>
          </p:cNvPr>
          <p:cNvSpPr/>
          <p:nvPr/>
        </p:nvSpPr>
        <p:spPr>
          <a:xfrm rot="16200000">
            <a:off x="912421" y="4589150"/>
            <a:ext cx="978408" cy="218247"/>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0" name="Стрелка: вправо 39">
            <a:extLst>
              <a:ext uri="{FF2B5EF4-FFF2-40B4-BE49-F238E27FC236}">
                <a16:creationId xmlns:a16="http://schemas.microsoft.com/office/drawing/2014/main" id="{9347946E-D7A3-51BA-861B-367DC2C6E34C}"/>
              </a:ext>
            </a:extLst>
          </p:cNvPr>
          <p:cNvSpPr/>
          <p:nvPr/>
        </p:nvSpPr>
        <p:spPr>
          <a:xfrm rot="20414584">
            <a:off x="2295840" y="2474504"/>
            <a:ext cx="1343206" cy="251288"/>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8869401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Двойная волна 8">
            <a:extLst>
              <a:ext uri="{FF2B5EF4-FFF2-40B4-BE49-F238E27FC236}">
                <a16:creationId xmlns:a16="http://schemas.microsoft.com/office/drawing/2014/main" id="{C1A0AE21-B433-4A2B-957D-63A8E3DCD5AD}"/>
              </a:ext>
            </a:extLst>
          </p:cNvPr>
          <p:cNvSpPr/>
          <p:nvPr/>
        </p:nvSpPr>
        <p:spPr>
          <a:xfrm>
            <a:off x="886024" y="100667"/>
            <a:ext cx="10192624" cy="1415552"/>
          </a:xfrm>
          <a:prstGeom prst="doubleWave">
            <a:avLst/>
          </a:prstGeom>
          <a:solidFill>
            <a:schemeClr val="tx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ru-RU" sz="2800" b="1" i="1" u="sng">
                <a:solidFill>
                  <a:schemeClr val="accent1">
                    <a:lumMod val="75000"/>
                  </a:schemeClr>
                </a:solidFill>
                <a:latin typeface="Times New Roman" panose="02020603050405020304" pitchFamily="18" charset="0"/>
                <a:cs typeface="Times New Roman" panose="02020603050405020304" pitchFamily="18" charset="0"/>
              </a:rPr>
              <a:t>Бюджет на 2026 год и плановый период 2027 и 2028 годов направлен на решение следующих ключевых задач:</a:t>
            </a:r>
          </a:p>
        </p:txBody>
      </p:sp>
      <p:sp>
        <p:nvSpPr>
          <p:cNvPr id="11" name="Блок-схема: знак завершения 10">
            <a:extLst>
              <a:ext uri="{FF2B5EF4-FFF2-40B4-BE49-F238E27FC236}">
                <a16:creationId xmlns:a16="http://schemas.microsoft.com/office/drawing/2014/main" id="{D0000F45-3139-4D43-827A-5EFED5DF3317}"/>
              </a:ext>
            </a:extLst>
          </p:cNvPr>
          <p:cNvSpPr/>
          <p:nvPr/>
        </p:nvSpPr>
        <p:spPr>
          <a:xfrm>
            <a:off x="274502" y="1631658"/>
            <a:ext cx="11274803" cy="960467"/>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a:solidFill>
                  <a:schemeClr val="accent1">
                    <a:lumMod val="75000"/>
                  </a:schemeClr>
                </a:solidFill>
              </a:rPr>
              <a:t>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a:t>
            </a:r>
          </a:p>
        </p:txBody>
      </p:sp>
      <p:sp>
        <p:nvSpPr>
          <p:cNvPr id="13" name="Блок-схема: знак завершения 12">
            <a:extLst>
              <a:ext uri="{FF2B5EF4-FFF2-40B4-BE49-F238E27FC236}">
                <a16:creationId xmlns:a16="http://schemas.microsoft.com/office/drawing/2014/main" id="{84932732-EF24-481B-944D-A7BA794CACA9}"/>
              </a:ext>
            </a:extLst>
          </p:cNvPr>
          <p:cNvSpPr/>
          <p:nvPr/>
        </p:nvSpPr>
        <p:spPr>
          <a:xfrm>
            <a:off x="274503" y="2852257"/>
            <a:ext cx="11379386" cy="805344"/>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a:solidFill>
                  <a:schemeClr val="accent1"/>
                </a:solidFill>
              </a:rPr>
              <a:t>повышение</a:t>
            </a:r>
            <a:r>
              <a:rPr lang="ru-RU">
                <a:solidFill>
                  <a:schemeClr val="accent1"/>
                </a:solidFill>
              </a:rPr>
              <a:t> </a:t>
            </a:r>
            <a:r>
              <a:rPr lang="ru-RU" b="1">
                <a:solidFill>
                  <a:schemeClr val="accent1"/>
                </a:solidFill>
              </a:rPr>
              <a:t>эффективности бюджетной политики, в том числе за счет роста эффективности бюджетных расходов</a:t>
            </a:r>
          </a:p>
        </p:txBody>
      </p:sp>
      <p:sp>
        <p:nvSpPr>
          <p:cNvPr id="16" name="Блок-схема: знак завершения 15">
            <a:extLst>
              <a:ext uri="{FF2B5EF4-FFF2-40B4-BE49-F238E27FC236}">
                <a16:creationId xmlns:a16="http://schemas.microsoft.com/office/drawing/2014/main" id="{754F28D2-CBD4-4D15-AFA7-E21D61616E7E}"/>
              </a:ext>
            </a:extLst>
          </p:cNvPr>
          <p:cNvSpPr/>
          <p:nvPr/>
        </p:nvSpPr>
        <p:spPr>
          <a:xfrm>
            <a:off x="274502" y="3913466"/>
            <a:ext cx="11483970" cy="851407"/>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a:solidFill>
                  <a:schemeClr val="accent1"/>
                </a:solidFill>
              </a:rPr>
              <a:t>соответствие финансовых возможностей поселения ключевым направлениям развития</a:t>
            </a:r>
          </a:p>
        </p:txBody>
      </p:sp>
      <p:sp>
        <p:nvSpPr>
          <p:cNvPr id="17" name="Блок-схема: знак завершения 16">
            <a:extLst>
              <a:ext uri="{FF2B5EF4-FFF2-40B4-BE49-F238E27FC236}">
                <a16:creationId xmlns:a16="http://schemas.microsoft.com/office/drawing/2014/main" id="{130C256D-8016-4D14-995A-AD8A5B0DC446}"/>
              </a:ext>
            </a:extLst>
          </p:cNvPr>
          <p:cNvSpPr/>
          <p:nvPr/>
        </p:nvSpPr>
        <p:spPr>
          <a:xfrm>
            <a:off x="327730" y="4962011"/>
            <a:ext cx="11483970" cy="699318"/>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a:solidFill>
                  <a:schemeClr val="accent1"/>
                </a:solidFill>
              </a:rPr>
              <a:t>Повышение роли бюджетной политики для поддержки экономического роста</a:t>
            </a:r>
          </a:p>
        </p:txBody>
      </p:sp>
      <p:sp>
        <p:nvSpPr>
          <p:cNvPr id="18" name="Блок-схема: знак завершения 17">
            <a:extLst>
              <a:ext uri="{FF2B5EF4-FFF2-40B4-BE49-F238E27FC236}">
                <a16:creationId xmlns:a16="http://schemas.microsoft.com/office/drawing/2014/main" id="{39DF0259-F7A5-4D7E-9ECB-A61820026F8A}"/>
              </a:ext>
            </a:extLst>
          </p:cNvPr>
          <p:cNvSpPr/>
          <p:nvPr/>
        </p:nvSpPr>
        <p:spPr>
          <a:xfrm>
            <a:off x="327731" y="5872368"/>
            <a:ext cx="11483970" cy="805344"/>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b="1">
                <a:solidFill>
                  <a:schemeClr val="accent1"/>
                </a:solidFill>
              </a:rPr>
              <a:t>Повышение прозрачности и открытости бюджетного процесса</a:t>
            </a:r>
          </a:p>
        </p:txBody>
      </p:sp>
    </p:spTree>
    <p:extLst>
      <p:ext uri="{BB962C8B-B14F-4D97-AF65-F5344CB8AC3E}">
        <p14:creationId xmlns:p14="http://schemas.microsoft.com/office/powerpoint/2010/main" val="26729612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Свиток: горизонтальный 5">
            <a:extLst>
              <a:ext uri="{FF2B5EF4-FFF2-40B4-BE49-F238E27FC236}">
                <a16:creationId xmlns:a16="http://schemas.microsoft.com/office/drawing/2014/main" id="{5D35C300-CDC5-4B16-BEBC-AB367C26F1E0}"/>
              </a:ext>
            </a:extLst>
          </p:cNvPr>
          <p:cNvSpPr/>
          <p:nvPr/>
        </p:nvSpPr>
        <p:spPr>
          <a:xfrm>
            <a:off x="788566" y="117447"/>
            <a:ext cx="10779852" cy="1409350"/>
          </a:xfrm>
          <a:prstGeom prst="horizontalScroll">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i="1" u="sng">
                <a:solidFill>
                  <a:schemeClr val="accent1"/>
                </a:solidFill>
                <a:latin typeface="Monotype Corsiva" panose="03010101010201010101" pitchFamily="66" charset="0"/>
              </a:rPr>
              <a:t>Основные параметры бюджета муниципального образования Суховское сельское поселение Кировского муниципального района Ленинградской области на 2026 год и плановый период 2027и 2028 годов    </a:t>
            </a:r>
            <a:r>
              <a:rPr lang="ru-RU" sz="2000" b="1" i="1">
                <a:solidFill>
                  <a:schemeClr val="accent1"/>
                </a:solidFill>
                <a:latin typeface="Monotype Corsiva" panose="03010101010201010101" pitchFamily="66" charset="0"/>
              </a:rPr>
              <a:t>                                                                  </a:t>
            </a:r>
          </a:p>
          <a:p>
            <a:pPr algn="ctr"/>
            <a:r>
              <a:rPr lang="ru-RU" sz="1000">
                <a:solidFill>
                  <a:schemeClr val="accent1"/>
                </a:solidFill>
              </a:rPr>
              <a:t>Тыс. руб.</a:t>
            </a:r>
          </a:p>
        </p:txBody>
      </p:sp>
      <p:graphicFrame>
        <p:nvGraphicFramePr>
          <p:cNvPr id="13" name="Таблица 13">
            <a:extLst>
              <a:ext uri="{FF2B5EF4-FFF2-40B4-BE49-F238E27FC236}">
                <a16:creationId xmlns:a16="http://schemas.microsoft.com/office/drawing/2014/main" id="{85230E1F-A19E-4280-ACBD-2DD1B8A57418}"/>
              </a:ext>
            </a:extLst>
          </p:cNvPr>
          <p:cNvGraphicFramePr>
            <a:graphicFrameLocks noGrp="1"/>
          </p:cNvGraphicFramePr>
          <p:nvPr>
            <p:extLst>
              <p:ext uri="{D42A27DB-BD31-4B8C-83A1-F6EECF244321}">
                <p14:modId xmlns:p14="http://schemas.microsoft.com/office/powerpoint/2010/main" val="66547416"/>
              </p:ext>
            </p:extLst>
          </p:nvPr>
        </p:nvGraphicFramePr>
        <p:xfrm>
          <a:off x="788566" y="1526797"/>
          <a:ext cx="10779852" cy="5079461"/>
        </p:xfrm>
        <a:graphic>
          <a:graphicData uri="http://schemas.openxmlformats.org/drawingml/2006/table">
            <a:tbl>
              <a:tblPr firstRow="1" bandRow="1">
                <a:effectLst/>
                <a:tableStyleId>{5C22544A-7EE6-4342-B048-85BDC9FD1C3A}</a:tableStyleId>
              </a:tblPr>
              <a:tblGrid>
                <a:gridCol w="2694963">
                  <a:extLst>
                    <a:ext uri="{9D8B030D-6E8A-4147-A177-3AD203B41FA5}">
                      <a16:colId xmlns:a16="http://schemas.microsoft.com/office/drawing/2014/main" val="2207537789"/>
                    </a:ext>
                  </a:extLst>
                </a:gridCol>
                <a:gridCol w="2682140">
                  <a:extLst>
                    <a:ext uri="{9D8B030D-6E8A-4147-A177-3AD203B41FA5}">
                      <a16:colId xmlns:a16="http://schemas.microsoft.com/office/drawing/2014/main" val="3631347864"/>
                    </a:ext>
                  </a:extLst>
                </a:gridCol>
                <a:gridCol w="2707786">
                  <a:extLst>
                    <a:ext uri="{9D8B030D-6E8A-4147-A177-3AD203B41FA5}">
                      <a16:colId xmlns:a16="http://schemas.microsoft.com/office/drawing/2014/main" val="4005364362"/>
                    </a:ext>
                  </a:extLst>
                </a:gridCol>
                <a:gridCol w="2694963">
                  <a:extLst>
                    <a:ext uri="{9D8B030D-6E8A-4147-A177-3AD203B41FA5}">
                      <a16:colId xmlns:a16="http://schemas.microsoft.com/office/drawing/2014/main" val="3931772317"/>
                    </a:ext>
                  </a:extLst>
                </a:gridCol>
              </a:tblGrid>
              <a:tr h="982010">
                <a:tc>
                  <a:txBody>
                    <a:bodyPr/>
                    <a:lstStyle/>
                    <a:p>
                      <a:pPr marL="0" marR="0" lvl="0" indent="0" algn="ctr" defTabSz="457200" rtl="0" eaLnBrk="1" fontAlgn="auto" latinLnBrk="0" hangingPunct="1">
                        <a:lnSpc>
                          <a:spcPct val="100000"/>
                        </a:lnSpc>
                        <a:spcBef>
                          <a:spcPct val="0"/>
                        </a:spcBef>
                        <a:spcAft>
                          <a:spcPct val="0"/>
                        </a:spcAft>
                        <a:buClrTx/>
                        <a:buSzTx/>
                        <a:buFontTx/>
                        <a:buNone/>
                        <a:defRPr/>
                      </a:pPr>
                      <a:endParaRPr lang="ru-RU" sz="1800" b="1" i="0" u="none" strike="noStrike" kern="1200" baseline="0">
                        <a:solidFill>
                          <a:srgbClr val="C00000"/>
                        </a:solidFill>
                        <a:latin typeface="+mn-lt"/>
                        <a:ea typeface="+mn-ea"/>
                        <a:cs typeface="+mn-cs"/>
                      </a:endParaRPr>
                    </a:p>
                    <a:p>
                      <a:pPr marL="0" marR="0" lvl="0" indent="0" algn="ctr" defTabSz="457200" rtl="0" eaLnBrk="1" fontAlgn="auto" latinLnBrk="0" hangingPunct="1">
                        <a:lnSpc>
                          <a:spcPct val="100000"/>
                        </a:lnSpc>
                        <a:spcBef>
                          <a:spcPct val="0"/>
                        </a:spcBef>
                        <a:spcAft>
                          <a:spcPct val="0"/>
                        </a:spcAft>
                        <a:buClrTx/>
                        <a:buSzTx/>
                        <a:buFontTx/>
                        <a:buNone/>
                        <a:defRPr/>
                      </a:pPr>
                      <a:r>
                        <a:rPr lang="ru-RU" sz="1800" b="1" i="0" u="none" strike="noStrike" kern="1200" baseline="0">
                          <a:solidFill>
                            <a:srgbClr val="C00000"/>
                          </a:solidFill>
                          <a:latin typeface="+mn-lt"/>
                          <a:ea typeface="+mn-ea"/>
                          <a:cs typeface="+mn-cs"/>
                        </a:rPr>
                        <a:t>Показатель</a:t>
                      </a:r>
                    </a:p>
                    <a:p>
                      <a:endParaRPr lang="ru-RU">
                        <a:solidFill>
                          <a:srgbClr val="C00000"/>
                        </a:solidFill>
                      </a:endParaRPr>
                    </a:p>
                  </a:txBody>
                  <a:tcPr>
                    <a:solidFill>
                      <a:schemeClr val="tx1"/>
                    </a:solidFill>
                  </a:tcPr>
                </a:tc>
                <a:tc>
                  <a:txBody>
                    <a:bodyPr/>
                    <a:lstStyle/>
                    <a:p>
                      <a:pPr marL="0" marR="0" lvl="0" indent="0" algn="ctr" defTabSz="457200" rtl="0" eaLnBrk="1" fontAlgn="auto" latinLnBrk="0" hangingPunct="1">
                        <a:lnSpc>
                          <a:spcPct val="100000"/>
                        </a:lnSpc>
                        <a:spcBef>
                          <a:spcPct val="0"/>
                        </a:spcBef>
                        <a:spcAft>
                          <a:spcPct val="0"/>
                        </a:spcAft>
                        <a:buClrTx/>
                        <a:buSzTx/>
                        <a:buFontTx/>
                        <a:buNone/>
                        <a:defRPr/>
                      </a:pPr>
                      <a:endParaRPr lang="ru-RU" sz="1800" b="1" i="0" u="none" strike="noStrike" kern="1200" baseline="0">
                        <a:solidFill>
                          <a:srgbClr val="C00000"/>
                        </a:solidFill>
                        <a:latin typeface="+mn-lt"/>
                        <a:ea typeface="+mn-ea"/>
                        <a:cs typeface="+mn-cs"/>
                      </a:endParaRPr>
                    </a:p>
                    <a:p>
                      <a:pPr marL="0" marR="0" lvl="0" indent="0" algn="ctr" defTabSz="457200" rtl="0" eaLnBrk="1" fontAlgn="auto" latinLnBrk="0" hangingPunct="1">
                        <a:lnSpc>
                          <a:spcPct val="100000"/>
                        </a:lnSpc>
                        <a:spcBef>
                          <a:spcPct val="0"/>
                        </a:spcBef>
                        <a:spcAft>
                          <a:spcPct val="0"/>
                        </a:spcAft>
                        <a:buClrTx/>
                        <a:buSzTx/>
                        <a:buFontTx/>
                        <a:buNone/>
                        <a:defRPr/>
                      </a:pPr>
                      <a:r>
                        <a:rPr lang="ru-RU" sz="1800" b="1" i="0" u="none" strike="noStrike" kern="1200" baseline="0">
                          <a:solidFill>
                            <a:srgbClr val="C00000"/>
                          </a:solidFill>
                          <a:latin typeface="+mn-lt"/>
                          <a:ea typeface="+mn-ea"/>
                          <a:cs typeface="+mn-cs"/>
                        </a:rPr>
                        <a:t>План на 2026 год</a:t>
                      </a:r>
                    </a:p>
                    <a:p>
                      <a:pPr algn="ctr"/>
                      <a:endParaRPr lang="ru-RU">
                        <a:solidFill>
                          <a:srgbClr val="C00000"/>
                        </a:solidFill>
                      </a:endParaRPr>
                    </a:p>
                  </a:txBody>
                  <a:tcPr>
                    <a:solidFill>
                      <a:schemeClr val="tx1"/>
                    </a:solidFill>
                  </a:tcPr>
                </a:tc>
                <a:tc>
                  <a:txBody>
                    <a:bodyPr/>
                    <a:lstStyle/>
                    <a:p>
                      <a:pPr marL="0" marR="0" lvl="0" indent="0" algn="ctr" defTabSz="457200" rtl="0" eaLnBrk="1" fontAlgn="auto" latinLnBrk="0" hangingPunct="1">
                        <a:lnSpc>
                          <a:spcPct val="100000"/>
                        </a:lnSpc>
                        <a:spcBef>
                          <a:spcPct val="0"/>
                        </a:spcBef>
                        <a:spcAft>
                          <a:spcPct val="0"/>
                        </a:spcAft>
                        <a:buClrTx/>
                        <a:buSzTx/>
                        <a:buFontTx/>
                        <a:buNone/>
                        <a:defRPr/>
                      </a:pPr>
                      <a:endParaRPr lang="ru-RU" sz="1800" b="1" i="0" u="none" strike="noStrike" kern="1200" baseline="0">
                        <a:solidFill>
                          <a:srgbClr val="C00000"/>
                        </a:solidFill>
                        <a:latin typeface="+mn-lt"/>
                        <a:ea typeface="+mn-ea"/>
                        <a:cs typeface="+mn-cs"/>
                      </a:endParaRPr>
                    </a:p>
                    <a:p>
                      <a:pPr marL="0" marR="0" lvl="0" indent="0" algn="ctr" defTabSz="457200" rtl="0" eaLnBrk="1" fontAlgn="auto" latinLnBrk="0" hangingPunct="1">
                        <a:lnSpc>
                          <a:spcPct val="100000"/>
                        </a:lnSpc>
                        <a:spcBef>
                          <a:spcPct val="0"/>
                        </a:spcBef>
                        <a:spcAft>
                          <a:spcPct val="0"/>
                        </a:spcAft>
                        <a:buClrTx/>
                        <a:buSzTx/>
                        <a:buFontTx/>
                        <a:buNone/>
                        <a:defRPr/>
                      </a:pPr>
                      <a:r>
                        <a:rPr lang="ru-RU" sz="1800" b="1" i="0" u="none" strike="noStrike" kern="1200" baseline="0">
                          <a:solidFill>
                            <a:srgbClr val="C00000"/>
                          </a:solidFill>
                          <a:latin typeface="+mn-lt"/>
                          <a:ea typeface="+mn-ea"/>
                          <a:cs typeface="+mn-cs"/>
                        </a:rPr>
                        <a:t>План на 2027 год</a:t>
                      </a:r>
                    </a:p>
                    <a:p>
                      <a:endParaRPr lang="ru-RU">
                        <a:solidFill>
                          <a:srgbClr val="C00000"/>
                        </a:solidFill>
                      </a:endParaRPr>
                    </a:p>
                  </a:txBody>
                  <a:tcPr>
                    <a:solidFill>
                      <a:schemeClr val="tx1"/>
                    </a:solidFill>
                  </a:tcPr>
                </a:tc>
                <a:tc>
                  <a:txBody>
                    <a:bodyPr/>
                    <a:lstStyle/>
                    <a:p>
                      <a:pPr marL="0" marR="0" lvl="0" indent="0" algn="ctr" defTabSz="457200" rtl="0" eaLnBrk="1" fontAlgn="auto" latinLnBrk="0" hangingPunct="1">
                        <a:lnSpc>
                          <a:spcPct val="100000"/>
                        </a:lnSpc>
                        <a:spcBef>
                          <a:spcPct val="0"/>
                        </a:spcBef>
                        <a:spcAft>
                          <a:spcPct val="0"/>
                        </a:spcAft>
                        <a:buClrTx/>
                        <a:buSzTx/>
                        <a:buFontTx/>
                        <a:buNone/>
                        <a:defRPr/>
                      </a:pPr>
                      <a:endParaRPr lang="ru-RU" sz="1800" b="1" i="0" u="none" strike="noStrike" kern="1200" baseline="0">
                        <a:solidFill>
                          <a:srgbClr val="C00000"/>
                        </a:solidFill>
                        <a:latin typeface="+mn-lt"/>
                        <a:ea typeface="+mn-ea"/>
                        <a:cs typeface="+mn-cs"/>
                      </a:endParaRPr>
                    </a:p>
                    <a:p>
                      <a:pPr marL="0" marR="0" lvl="0" indent="0" algn="ctr" defTabSz="457200" rtl="0" eaLnBrk="1" fontAlgn="auto" latinLnBrk="0" hangingPunct="1">
                        <a:lnSpc>
                          <a:spcPct val="100000"/>
                        </a:lnSpc>
                        <a:spcBef>
                          <a:spcPct val="0"/>
                        </a:spcBef>
                        <a:spcAft>
                          <a:spcPct val="0"/>
                        </a:spcAft>
                        <a:buClrTx/>
                        <a:buSzTx/>
                        <a:buFontTx/>
                        <a:buNone/>
                        <a:defRPr/>
                      </a:pPr>
                      <a:r>
                        <a:rPr lang="ru-RU" sz="1800" b="1" i="0" u="none" strike="noStrike" kern="1200" baseline="0">
                          <a:solidFill>
                            <a:srgbClr val="C00000"/>
                          </a:solidFill>
                          <a:latin typeface="+mn-lt"/>
                          <a:ea typeface="+mn-ea"/>
                          <a:cs typeface="+mn-cs"/>
                        </a:rPr>
                        <a:t>План на 2028 год</a:t>
                      </a:r>
                    </a:p>
                    <a:p>
                      <a:endParaRPr lang="ru-RU">
                        <a:solidFill>
                          <a:srgbClr val="C00000"/>
                        </a:solidFill>
                      </a:endParaRPr>
                    </a:p>
                  </a:txBody>
                  <a:tcPr>
                    <a:solidFill>
                      <a:schemeClr val="tx1"/>
                    </a:solidFill>
                  </a:tcPr>
                </a:tc>
                <a:extLst>
                  <a:ext uri="{0D108BD9-81ED-4DB2-BD59-A6C34878D82A}">
                    <a16:rowId xmlns:a16="http://schemas.microsoft.com/office/drawing/2014/main" val="527002731"/>
                  </a:ext>
                </a:extLst>
              </a:tr>
              <a:tr h="650171">
                <a:tc>
                  <a:txBody>
                    <a:bodyPr/>
                    <a:lstStyle/>
                    <a:p>
                      <a:pPr marL="0" marR="0" lvl="0" indent="0" algn="ctr" defTabSz="457200" rtl="0" eaLnBrk="1" fontAlgn="auto" latinLnBrk="0" hangingPunct="1">
                        <a:lnSpc>
                          <a:spcPct val="100000"/>
                        </a:lnSpc>
                        <a:spcBef>
                          <a:spcPct val="0"/>
                        </a:spcBef>
                        <a:spcAft>
                          <a:spcPct val="0"/>
                        </a:spcAft>
                        <a:buClrTx/>
                        <a:buSzTx/>
                        <a:buFontTx/>
                        <a:buNone/>
                        <a:defRPr/>
                      </a:pPr>
                      <a:endParaRPr lang="ru-RU" sz="1000" b="1" i="0" u="sng" strike="noStrike" kern="1200" baseline="0">
                        <a:solidFill>
                          <a:schemeClr val="accent1"/>
                        </a:solidFill>
                        <a:latin typeface="+mn-lt"/>
                        <a:ea typeface="+mn-ea"/>
                        <a:cs typeface="+mn-cs"/>
                      </a:endParaRPr>
                    </a:p>
                    <a:p>
                      <a:pPr marL="0" marR="0" lvl="0" indent="0" algn="ctr" defTabSz="457200" rtl="0" eaLnBrk="1" fontAlgn="auto" latinLnBrk="0" hangingPunct="1">
                        <a:lnSpc>
                          <a:spcPct val="100000"/>
                        </a:lnSpc>
                        <a:spcBef>
                          <a:spcPct val="0"/>
                        </a:spcBef>
                        <a:spcAft>
                          <a:spcPct val="0"/>
                        </a:spcAft>
                        <a:buClrTx/>
                        <a:buSzTx/>
                        <a:buFontTx/>
                        <a:buNone/>
                        <a:defRPr/>
                      </a:pPr>
                      <a:r>
                        <a:rPr lang="ru-RU" sz="1000" b="1" i="0" u="sng" strike="noStrike" kern="1200" baseline="0">
                          <a:solidFill>
                            <a:schemeClr val="accent1"/>
                          </a:solidFill>
                          <a:latin typeface="+mn-lt"/>
                          <a:ea typeface="+mn-ea"/>
                          <a:cs typeface="+mn-cs"/>
                        </a:rPr>
                        <a:t>1. Доходы всего</a:t>
                      </a:r>
                    </a:p>
                    <a:p>
                      <a:endParaRPr lang="ru-RU" sz="1000"/>
                    </a:p>
                  </a:txBody>
                  <a:tcPr>
                    <a:solidFill>
                      <a:schemeClr val="tx1"/>
                    </a:solidFill>
                  </a:tcPr>
                </a:tc>
                <a:tc>
                  <a:txBody>
                    <a:bodyPr/>
                    <a:lstStyle/>
                    <a:p>
                      <a:endParaRPr lang="ru-RU" sz="1000">
                        <a:solidFill>
                          <a:schemeClr val="accent1"/>
                        </a:solidFill>
                      </a:endParaRPr>
                    </a:p>
                    <a:p>
                      <a:pPr algn="ctr"/>
                      <a:r>
                        <a:rPr lang="ru-RU" sz="1000">
                          <a:solidFill>
                            <a:schemeClr val="accent1"/>
                          </a:solidFill>
                        </a:rPr>
                        <a:t> </a:t>
                      </a:r>
                      <a:r>
                        <a:rPr lang="ru-RU" sz="1000" b="1">
                          <a:solidFill>
                            <a:schemeClr val="accent1"/>
                          </a:solidFill>
                        </a:rPr>
                        <a:t>23 148,20</a:t>
                      </a:r>
                    </a:p>
                  </a:txBody>
                  <a:tcPr>
                    <a:solidFill>
                      <a:schemeClr val="tx1"/>
                    </a:solidFill>
                  </a:tcPr>
                </a:tc>
                <a:tc>
                  <a:txBody>
                    <a:bodyPr/>
                    <a:lstStyle/>
                    <a:p>
                      <a:r>
                        <a:rPr lang="ru-RU" sz="1000" b="1">
                          <a:solidFill>
                            <a:schemeClr val="accent1"/>
                          </a:solidFill>
                        </a:rPr>
                        <a:t>       </a:t>
                      </a:r>
                    </a:p>
                    <a:p>
                      <a:pPr algn="ctr"/>
                      <a:r>
                        <a:rPr lang="ru-RU" sz="1000" b="1">
                          <a:solidFill>
                            <a:schemeClr val="accent1"/>
                          </a:solidFill>
                        </a:rPr>
                        <a:t>23 802,90</a:t>
                      </a:r>
                    </a:p>
                    <a:p>
                      <a:pPr algn="ctr"/>
                      <a:endParaRPr lang="ru-RU" sz="1000" b="1">
                        <a:solidFill>
                          <a:schemeClr val="accent1"/>
                        </a:solidFill>
                      </a:endParaRPr>
                    </a:p>
                  </a:txBody>
                  <a:tcPr>
                    <a:solidFill>
                      <a:schemeClr val="tx1"/>
                    </a:solidFill>
                  </a:tcPr>
                </a:tc>
                <a:tc>
                  <a:txBody>
                    <a:bodyPr/>
                    <a:lstStyle/>
                    <a:p>
                      <a:pPr algn="ctr"/>
                      <a:endParaRPr lang="ru-RU" sz="1000" b="1">
                        <a:solidFill>
                          <a:schemeClr val="accent1"/>
                        </a:solidFill>
                      </a:endParaRPr>
                    </a:p>
                    <a:p>
                      <a:pPr algn="ctr"/>
                      <a:r>
                        <a:rPr lang="ru-RU" sz="1000" b="1">
                          <a:solidFill>
                            <a:schemeClr val="accent1"/>
                          </a:solidFill>
                        </a:rPr>
                        <a:t>22 862,10</a:t>
                      </a:r>
                    </a:p>
                  </a:txBody>
                  <a:tcPr>
                    <a:solidFill>
                      <a:schemeClr val="tx1"/>
                    </a:solidFill>
                  </a:tcPr>
                </a:tc>
                <a:extLst>
                  <a:ext uri="{0D108BD9-81ED-4DB2-BD59-A6C34878D82A}">
                    <a16:rowId xmlns:a16="http://schemas.microsoft.com/office/drawing/2014/main" val="1618049016"/>
                  </a:ext>
                </a:extLst>
              </a:tr>
              <a:tr h="792397">
                <a:tc>
                  <a:txBody>
                    <a:bodyPr/>
                    <a:lstStyle/>
                    <a:p>
                      <a:pPr algn="ctr"/>
                      <a:endParaRPr lang="ru-RU" sz="1000" b="1" i="0" u="sng" strike="noStrike" kern="1200" baseline="0">
                        <a:solidFill>
                          <a:schemeClr val="dk1"/>
                        </a:solidFill>
                        <a:latin typeface="+mn-lt"/>
                        <a:ea typeface="+mn-ea"/>
                        <a:cs typeface="+mn-cs"/>
                      </a:endParaRPr>
                    </a:p>
                    <a:p>
                      <a:pPr algn="ctr"/>
                      <a:r>
                        <a:rPr lang="ru-RU" sz="1000" b="1" i="0" u="sng" strike="noStrike" kern="1200" baseline="0">
                          <a:solidFill>
                            <a:schemeClr val="accent1"/>
                          </a:solidFill>
                          <a:latin typeface="+mn-lt"/>
                          <a:ea typeface="+mn-ea"/>
                          <a:cs typeface="+mn-cs"/>
                        </a:rPr>
                        <a:t>Налоговые и</a:t>
                      </a:r>
                    </a:p>
                    <a:p>
                      <a:pPr algn="ctr"/>
                      <a:r>
                        <a:rPr lang="ru-RU" sz="1000" b="1" i="0" u="sng" strike="noStrike" kern="1200" baseline="0">
                          <a:solidFill>
                            <a:schemeClr val="accent1"/>
                          </a:solidFill>
                          <a:latin typeface="+mn-lt"/>
                          <a:ea typeface="+mn-ea"/>
                          <a:cs typeface="+mn-cs"/>
                        </a:rPr>
                        <a:t>Неналоговые доходы</a:t>
                      </a:r>
                    </a:p>
                    <a:p>
                      <a:endParaRPr lang="ru-RU" sz="1000"/>
                    </a:p>
                  </a:txBody>
                  <a:tcPr>
                    <a:solidFill>
                      <a:schemeClr val="tx1"/>
                    </a:solidFill>
                  </a:tcPr>
                </a:tc>
                <a:tc>
                  <a:txBody>
                    <a:bodyPr/>
                    <a:lstStyle/>
                    <a:p>
                      <a:pPr algn="ctr"/>
                      <a:endParaRPr lang="ru-RU" sz="1000" b="0">
                        <a:solidFill>
                          <a:schemeClr val="accent1"/>
                        </a:solidFill>
                      </a:endParaRPr>
                    </a:p>
                    <a:p>
                      <a:pPr algn="ctr"/>
                      <a:endParaRPr lang="ru-RU" sz="1000" b="0">
                        <a:solidFill>
                          <a:schemeClr val="accent1"/>
                        </a:solidFill>
                      </a:endParaRPr>
                    </a:p>
                    <a:p>
                      <a:pPr algn="ctr"/>
                      <a:r>
                        <a:rPr lang="ru-RU" sz="1000" b="1">
                          <a:solidFill>
                            <a:schemeClr val="accent1"/>
                          </a:solidFill>
                        </a:rPr>
                        <a:t>11 227,30</a:t>
                      </a:r>
                    </a:p>
                  </a:txBody>
                  <a:tcPr>
                    <a:solidFill>
                      <a:schemeClr val="tx1"/>
                    </a:solidFill>
                  </a:tcPr>
                </a:tc>
                <a:tc>
                  <a:txBody>
                    <a:bodyPr/>
                    <a:lstStyle/>
                    <a:p>
                      <a:pPr algn="ctr"/>
                      <a:r>
                        <a:rPr lang="ru-RU" sz="1000" b="1">
                          <a:solidFill>
                            <a:schemeClr val="accent1"/>
                          </a:solidFill>
                        </a:rPr>
                        <a:t> </a:t>
                      </a:r>
                    </a:p>
                    <a:p>
                      <a:pPr algn="ctr"/>
                      <a:endParaRPr lang="ru-RU" sz="1000" b="1">
                        <a:solidFill>
                          <a:schemeClr val="accent1"/>
                        </a:solidFill>
                      </a:endParaRPr>
                    </a:p>
                    <a:p>
                      <a:pPr algn="ctr"/>
                      <a:r>
                        <a:rPr lang="ru-RU" sz="1000" b="1">
                          <a:solidFill>
                            <a:schemeClr val="accent1"/>
                          </a:solidFill>
                        </a:rPr>
                        <a:t>12 470,1</a:t>
                      </a:r>
                    </a:p>
                  </a:txBody>
                  <a:tcPr>
                    <a:solidFill>
                      <a:schemeClr val="tx1"/>
                    </a:solidFill>
                  </a:tcPr>
                </a:tc>
                <a:tc>
                  <a:txBody>
                    <a:bodyPr/>
                    <a:lstStyle/>
                    <a:p>
                      <a:pPr algn="ctr"/>
                      <a:endParaRPr lang="ru-RU" sz="1000">
                        <a:solidFill>
                          <a:schemeClr val="accent1"/>
                        </a:solidFill>
                      </a:endParaRPr>
                    </a:p>
                    <a:p>
                      <a:pPr algn="ctr"/>
                      <a:endParaRPr lang="ru-RU" sz="1000">
                        <a:solidFill>
                          <a:schemeClr val="accent1"/>
                        </a:solidFill>
                      </a:endParaRPr>
                    </a:p>
                    <a:p>
                      <a:pPr algn="ctr"/>
                      <a:r>
                        <a:rPr lang="ru-RU" sz="1000" b="1">
                          <a:solidFill>
                            <a:schemeClr val="accent1"/>
                          </a:solidFill>
                        </a:rPr>
                        <a:t>12 814,60</a:t>
                      </a:r>
                    </a:p>
                  </a:txBody>
                  <a:tcPr>
                    <a:solidFill>
                      <a:schemeClr val="tx1"/>
                    </a:solidFill>
                  </a:tcPr>
                </a:tc>
                <a:extLst>
                  <a:ext uri="{0D108BD9-81ED-4DB2-BD59-A6C34878D82A}">
                    <a16:rowId xmlns:a16="http://schemas.microsoft.com/office/drawing/2014/main" val="4294115713"/>
                  </a:ext>
                </a:extLst>
              </a:tr>
              <a:tr h="609535">
                <a:tc>
                  <a:txBody>
                    <a:bodyPr/>
                    <a:lstStyle/>
                    <a:p>
                      <a:pPr algn="ctr"/>
                      <a:r>
                        <a:rPr lang="ru-RU" sz="1000" b="1" i="0" u="sng" strike="noStrike" kern="1200" baseline="0">
                          <a:solidFill>
                            <a:schemeClr val="accent1"/>
                          </a:solidFill>
                          <a:latin typeface="+mn-lt"/>
                          <a:ea typeface="+mn-ea"/>
                          <a:cs typeface="+mn-cs"/>
                        </a:rPr>
                        <a:t>Безвозмездные</a:t>
                      </a:r>
                    </a:p>
                    <a:p>
                      <a:pPr algn="ctr"/>
                      <a:r>
                        <a:rPr lang="ru-RU" sz="1000" b="1" i="0" u="sng" strike="noStrike" kern="1200" baseline="0">
                          <a:solidFill>
                            <a:schemeClr val="accent1"/>
                          </a:solidFill>
                          <a:latin typeface="+mn-lt"/>
                          <a:ea typeface="+mn-ea"/>
                          <a:cs typeface="+mn-cs"/>
                        </a:rPr>
                        <a:t>поступления</a:t>
                      </a:r>
                    </a:p>
                    <a:p>
                      <a:endParaRPr lang="ru-RU" sz="1000"/>
                    </a:p>
                  </a:txBody>
                  <a:tcPr>
                    <a:solidFill>
                      <a:schemeClr val="tx1"/>
                    </a:solidFill>
                  </a:tcPr>
                </a:tc>
                <a:tc>
                  <a:txBody>
                    <a:bodyPr/>
                    <a:lstStyle/>
                    <a:p>
                      <a:pPr algn="ctr"/>
                      <a:endParaRPr lang="ru-RU" sz="1000">
                        <a:solidFill>
                          <a:schemeClr val="accent1"/>
                        </a:solidFill>
                      </a:endParaRPr>
                    </a:p>
                    <a:p>
                      <a:pPr algn="ctr"/>
                      <a:r>
                        <a:rPr lang="ru-RU" sz="1000" b="1">
                          <a:solidFill>
                            <a:schemeClr val="accent1"/>
                          </a:solidFill>
                        </a:rPr>
                        <a:t>11 920,90</a:t>
                      </a:r>
                    </a:p>
                  </a:txBody>
                  <a:tcPr>
                    <a:solidFill>
                      <a:schemeClr val="tx1"/>
                    </a:solidFill>
                  </a:tcPr>
                </a:tc>
                <a:tc>
                  <a:txBody>
                    <a:bodyPr/>
                    <a:lstStyle/>
                    <a:p>
                      <a:pPr algn="ctr"/>
                      <a:endParaRPr lang="ru-RU" sz="1000">
                        <a:solidFill>
                          <a:schemeClr val="accent1"/>
                        </a:solidFill>
                      </a:endParaRPr>
                    </a:p>
                    <a:p>
                      <a:pPr algn="ctr"/>
                      <a:r>
                        <a:rPr lang="ru-RU" sz="1000" b="1">
                          <a:solidFill>
                            <a:schemeClr val="accent1"/>
                          </a:solidFill>
                        </a:rPr>
                        <a:t>11 332,80</a:t>
                      </a:r>
                    </a:p>
                  </a:txBody>
                  <a:tcPr>
                    <a:solidFill>
                      <a:schemeClr val="tx1"/>
                    </a:solidFill>
                  </a:tcPr>
                </a:tc>
                <a:tc>
                  <a:txBody>
                    <a:bodyPr/>
                    <a:lstStyle/>
                    <a:p>
                      <a:pPr algn="ctr"/>
                      <a:endParaRPr lang="ru-RU" sz="1000">
                        <a:solidFill>
                          <a:schemeClr val="accent1"/>
                        </a:solidFill>
                      </a:endParaRPr>
                    </a:p>
                    <a:p>
                      <a:pPr algn="ctr"/>
                      <a:r>
                        <a:rPr lang="ru-RU" sz="1000" b="1">
                          <a:solidFill>
                            <a:schemeClr val="accent1"/>
                          </a:solidFill>
                        </a:rPr>
                        <a:t>10 047,50</a:t>
                      </a:r>
                    </a:p>
                  </a:txBody>
                  <a:tcPr>
                    <a:solidFill>
                      <a:schemeClr val="tx1"/>
                    </a:solidFill>
                  </a:tcPr>
                </a:tc>
                <a:extLst>
                  <a:ext uri="{0D108BD9-81ED-4DB2-BD59-A6C34878D82A}">
                    <a16:rowId xmlns:a16="http://schemas.microsoft.com/office/drawing/2014/main" val="2290950662"/>
                  </a:ext>
                </a:extLst>
              </a:tr>
              <a:tr h="1009137">
                <a:tc>
                  <a:txBody>
                    <a:bodyPr/>
                    <a:lstStyle/>
                    <a:p>
                      <a:pPr algn="ctr"/>
                      <a:r>
                        <a:rPr lang="ru-RU" sz="1000" b="1" i="0" u="sng" strike="noStrike" kern="1200" baseline="0">
                          <a:solidFill>
                            <a:schemeClr val="accent1"/>
                          </a:solidFill>
                          <a:latin typeface="+mn-lt"/>
                          <a:ea typeface="+mn-ea"/>
                          <a:cs typeface="+mn-cs"/>
                        </a:rPr>
                        <a:t>в том числе дотация на выравнивание бюджетной</a:t>
                      </a:r>
                    </a:p>
                    <a:p>
                      <a:pPr algn="ctr"/>
                      <a:r>
                        <a:rPr lang="ru-RU" sz="1000" b="1" i="0" u="sng" strike="noStrike" kern="1200" baseline="0">
                          <a:solidFill>
                            <a:schemeClr val="accent1"/>
                          </a:solidFill>
                          <a:latin typeface="+mn-lt"/>
                          <a:ea typeface="+mn-ea"/>
                          <a:cs typeface="+mn-cs"/>
                        </a:rPr>
                        <a:t>обеспеченности</a:t>
                      </a:r>
                    </a:p>
                    <a:p>
                      <a:endParaRPr lang="ru-RU" sz="1000">
                        <a:solidFill>
                          <a:schemeClr val="tx1"/>
                        </a:solidFill>
                      </a:endParaRPr>
                    </a:p>
                  </a:txBody>
                  <a:tcPr>
                    <a:solidFill>
                      <a:schemeClr val="tx1"/>
                    </a:solidFill>
                  </a:tcPr>
                </a:tc>
                <a:tc>
                  <a:txBody>
                    <a:bodyPr/>
                    <a:lstStyle/>
                    <a:p>
                      <a:pPr algn="ctr"/>
                      <a:endParaRPr lang="ru-RU" sz="1000" b="1">
                        <a:solidFill>
                          <a:schemeClr val="accent1"/>
                        </a:solidFill>
                      </a:endParaRPr>
                    </a:p>
                    <a:p>
                      <a:pPr algn="ctr"/>
                      <a:endParaRPr lang="ru-RU" sz="1000" b="1">
                        <a:solidFill>
                          <a:schemeClr val="accent1"/>
                        </a:solidFill>
                      </a:endParaRPr>
                    </a:p>
                    <a:p>
                      <a:pPr algn="ctr"/>
                      <a:r>
                        <a:rPr lang="ru-RU" sz="1000" b="1">
                          <a:solidFill>
                            <a:schemeClr val="accent1"/>
                          </a:solidFill>
                        </a:rPr>
                        <a:t>9 038,20</a:t>
                      </a:r>
                    </a:p>
                  </a:txBody>
                  <a:tcPr>
                    <a:solidFill>
                      <a:schemeClr val="tx1"/>
                    </a:solidFill>
                  </a:tcPr>
                </a:tc>
                <a:tc>
                  <a:txBody>
                    <a:bodyPr/>
                    <a:lstStyle/>
                    <a:p>
                      <a:pPr algn="ctr"/>
                      <a:endParaRPr lang="ru-RU" sz="1000" b="1">
                        <a:solidFill>
                          <a:schemeClr val="accent1"/>
                        </a:solidFill>
                      </a:endParaRPr>
                    </a:p>
                    <a:p>
                      <a:pPr algn="ctr"/>
                      <a:endParaRPr lang="ru-RU" sz="1000" b="1">
                        <a:solidFill>
                          <a:schemeClr val="accent1"/>
                        </a:solidFill>
                      </a:endParaRPr>
                    </a:p>
                    <a:p>
                      <a:pPr algn="ctr"/>
                      <a:r>
                        <a:rPr lang="ru-RU" sz="1000" b="1">
                          <a:solidFill>
                            <a:schemeClr val="accent1"/>
                          </a:solidFill>
                        </a:rPr>
                        <a:t>8 088,30</a:t>
                      </a:r>
                    </a:p>
                  </a:txBody>
                  <a:tcPr>
                    <a:solidFill>
                      <a:schemeClr val="tx1"/>
                    </a:solidFill>
                  </a:tcPr>
                </a:tc>
                <a:tc>
                  <a:txBody>
                    <a:bodyPr/>
                    <a:lstStyle/>
                    <a:p>
                      <a:pPr algn="ctr"/>
                      <a:endParaRPr lang="ru-RU" sz="1000" b="1">
                        <a:solidFill>
                          <a:schemeClr val="accent1"/>
                        </a:solidFill>
                      </a:endParaRPr>
                    </a:p>
                    <a:p>
                      <a:pPr algn="ctr"/>
                      <a:endParaRPr lang="ru-RU" sz="1000" b="1">
                        <a:solidFill>
                          <a:schemeClr val="accent1"/>
                        </a:solidFill>
                      </a:endParaRPr>
                    </a:p>
                    <a:p>
                      <a:pPr algn="ctr"/>
                      <a:r>
                        <a:rPr lang="ru-RU" sz="1000" b="1">
                          <a:solidFill>
                            <a:schemeClr val="accent1"/>
                          </a:solidFill>
                        </a:rPr>
                        <a:t>8 146,00</a:t>
                      </a:r>
                    </a:p>
                  </a:txBody>
                  <a:tcPr>
                    <a:solidFill>
                      <a:schemeClr val="tx1"/>
                    </a:solidFill>
                  </a:tcPr>
                </a:tc>
                <a:extLst>
                  <a:ext uri="{0D108BD9-81ED-4DB2-BD59-A6C34878D82A}">
                    <a16:rowId xmlns:a16="http://schemas.microsoft.com/office/drawing/2014/main" val="4003843230"/>
                  </a:ext>
                </a:extLst>
              </a:tr>
              <a:tr h="426676">
                <a:tc>
                  <a:txBody>
                    <a:bodyPr/>
                    <a:lstStyle/>
                    <a:p>
                      <a:pPr marL="0" marR="0" lvl="0" indent="0" algn="ctr" defTabSz="457200" rtl="0" eaLnBrk="1" fontAlgn="auto" latinLnBrk="0" hangingPunct="1">
                        <a:lnSpc>
                          <a:spcPct val="100000"/>
                        </a:lnSpc>
                        <a:spcBef>
                          <a:spcPct val="0"/>
                        </a:spcBef>
                        <a:spcAft>
                          <a:spcPct val="0"/>
                        </a:spcAft>
                        <a:buClrTx/>
                        <a:buSzTx/>
                        <a:buFontTx/>
                        <a:buNone/>
                        <a:defRPr/>
                      </a:pPr>
                      <a:r>
                        <a:rPr lang="ru-RU" sz="1000" b="1" i="0" u="sng" strike="noStrike" kern="1200" baseline="0">
                          <a:solidFill>
                            <a:schemeClr val="accent1"/>
                          </a:solidFill>
                          <a:latin typeface="+mn-lt"/>
                          <a:ea typeface="+mn-ea"/>
                          <a:cs typeface="+mn-cs"/>
                        </a:rPr>
                        <a:t>2. Расходы всего</a:t>
                      </a:r>
                    </a:p>
                    <a:p>
                      <a:endParaRPr lang="ru-RU" sz="1000">
                        <a:solidFill>
                          <a:schemeClr val="tx1"/>
                        </a:solidFill>
                      </a:endParaRPr>
                    </a:p>
                  </a:txBody>
                  <a:tcPr>
                    <a:solidFill>
                      <a:schemeClr val="tx1"/>
                    </a:solidFill>
                  </a:tcPr>
                </a:tc>
                <a:tc>
                  <a:txBody>
                    <a:bodyPr/>
                    <a:lstStyle/>
                    <a:p>
                      <a:pPr algn="ctr"/>
                      <a:r>
                        <a:rPr lang="ru-RU" sz="1000" b="1">
                          <a:solidFill>
                            <a:schemeClr val="accent1"/>
                          </a:solidFill>
                        </a:rPr>
                        <a:t>23 148,20</a:t>
                      </a:r>
                    </a:p>
                  </a:txBody>
                  <a:tcPr>
                    <a:solidFill>
                      <a:schemeClr val="tx1"/>
                    </a:solidFill>
                  </a:tcPr>
                </a:tc>
                <a:tc>
                  <a:txBody>
                    <a:bodyPr/>
                    <a:lstStyle/>
                    <a:p>
                      <a:pPr algn="ctr"/>
                      <a:r>
                        <a:rPr lang="ru-RU" sz="1000" b="1">
                          <a:solidFill>
                            <a:schemeClr val="accent1"/>
                          </a:solidFill>
                        </a:rPr>
                        <a:t>23 297,90</a:t>
                      </a:r>
                    </a:p>
                  </a:txBody>
                  <a:tcPr>
                    <a:solidFill>
                      <a:schemeClr val="tx1"/>
                    </a:solidFill>
                  </a:tcPr>
                </a:tc>
                <a:tc>
                  <a:txBody>
                    <a:bodyPr/>
                    <a:lstStyle/>
                    <a:p>
                      <a:pPr algn="ctr"/>
                      <a:r>
                        <a:rPr lang="ru-RU" sz="1000" b="1">
                          <a:solidFill>
                            <a:schemeClr val="accent1"/>
                          </a:solidFill>
                        </a:rPr>
                        <a:t>21 842,10</a:t>
                      </a:r>
                    </a:p>
                  </a:txBody>
                  <a:tcPr>
                    <a:solidFill>
                      <a:schemeClr val="tx1"/>
                    </a:solidFill>
                  </a:tcPr>
                </a:tc>
                <a:extLst>
                  <a:ext uri="{0D108BD9-81ED-4DB2-BD59-A6C34878D82A}">
                    <a16:rowId xmlns:a16="http://schemas.microsoft.com/office/drawing/2014/main" val="518258160"/>
                  </a:ext>
                </a:extLst>
              </a:tr>
              <a:tr h="609535">
                <a:tc>
                  <a:txBody>
                    <a:bodyPr/>
                    <a:lstStyle/>
                    <a:p>
                      <a:pPr algn="ctr"/>
                      <a:r>
                        <a:rPr lang="ru-RU" sz="1000" b="1" i="0" u="sng" strike="noStrike" kern="1200" baseline="0">
                          <a:solidFill>
                            <a:schemeClr val="accent1"/>
                          </a:solidFill>
                          <a:latin typeface="+mn-lt"/>
                          <a:ea typeface="+mn-ea"/>
                          <a:cs typeface="+mn-cs"/>
                        </a:rPr>
                        <a:t>3. Дефицит (-),</a:t>
                      </a:r>
                    </a:p>
                    <a:p>
                      <a:pPr algn="ctr"/>
                      <a:r>
                        <a:rPr lang="ru-RU" sz="1000" b="1" i="0" u="sng" strike="noStrike" kern="1200" baseline="0">
                          <a:solidFill>
                            <a:schemeClr val="accent1"/>
                          </a:solidFill>
                          <a:latin typeface="+mn-lt"/>
                          <a:ea typeface="+mn-ea"/>
                          <a:cs typeface="+mn-cs"/>
                        </a:rPr>
                        <a:t>профицит (+)</a:t>
                      </a:r>
                    </a:p>
                    <a:p>
                      <a:endParaRPr lang="ru-RU" sz="1000"/>
                    </a:p>
                  </a:txBody>
                  <a:tcPr>
                    <a:solidFill>
                      <a:schemeClr val="tx1"/>
                    </a:solidFill>
                  </a:tcPr>
                </a:tc>
                <a:tc>
                  <a:txBody>
                    <a:bodyPr/>
                    <a:lstStyle/>
                    <a:p>
                      <a:pPr algn="ctr"/>
                      <a:r>
                        <a:rPr lang="ru-RU" sz="1000" b="1">
                          <a:solidFill>
                            <a:schemeClr val="accent1"/>
                          </a:solidFill>
                        </a:rPr>
                        <a:t>0,0</a:t>
                      </a:r>
                    </a:p>
                  </a:txBody>
                  <a:tcPr>
                    <a:solidFill>
                      <a:schemeClr val="tx1"/>
                    </a:solidFill>
                  </a:tcPr>
                </a:tc>
                <a:tc>
                  <a:txBody>
                    <a:bodyPr/>
                    <a:lstStyle/>
                    <a:p>
                      <a:pPr algn="ctr"/>
                      <a:r>
                        <a:rPr lang="ru-RU" sz="1000" b="1">
                          <a:solidFill>
                            <a:schemeClr val="accent1"/>
                          </a:solidFill>
                        </a:rPr>
                        <a:t>+505,00</a:t>
                      </a:r>
                    </a:p>
                  </a:txBody>
                  <a:tcPr>
                    <a:solidFill>
                      <a:schemeClr val="tx1"/>
                    </a:solidFill>
                  </a:tcPr>
                </a:tc>
                <a:tc>
                  <a:txBody>
                    <a:bodyPr/>
                    <a:lstStyle/>
                    <a:p>
                      <a:pPr algn="ctr"/>
                      <a:r>
                        <a:rPr lang="ru-RU" sz="1000" b="1">
                          <a:solidFill>
                            <a:schemeClr val="accent1"/>
                          </a:solidFill>
                        </a:rPr>
                        <a:t>+1 020,00</a:t>
                      </a:r>
                    </a:p>
                  </a:txBody>
                  <a:tcPr>
                    <a:solidFill>
                      <a:schemeClr val="tx1"/>
                    </a:solidFill>
                  </a:tcPr>
                </a:tc>
                <a:extLst>
                  <a:ext uri="{0D108BD9-81ED-4DB2-BD59-A6C34878D82A}">
                    <a16:rowId xmlns:a16="http://schemas.microsoft.com/office/drawing/2014/main" val="2383714663"/>
                  </a:ext>
                </a:extLst>
              </a:tr>
            </a:tbl>
          </a:graphicData>
        </a:graphic>
      </p:graphicFrame>
    </p:spTree>
    <p:extLst>
      <p:ext uri="{BB962C8B-B14F-4D97-AF65-F5344CB8AC3E}">
        <p14:creationId xmlns:p14="http://schemas.microsoft.com/office/powerpoint/2010/main" val="362867221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Свиток: горизонтальный 4">
            <a:extLst>
              <a:ext uri="{FF2B5EF4-FFF2-40B4-BE49-F238E27FC236}">
                <a16:creationId xmlns:a16="http://schemas.microsoft.com/office/drawing/2014/main" id="{2A5CF887-1908-4E09-BA58-8C053448ED35}"/>
              </a:ext>
            </a:extLst>
          </p:cNvPr>
          <p:cNvSpPr/>
          <p:nvPr/>
        </p:nvSpPr>
        <p:spPr>
          <a:xfrm>
            <a:off x="492981" y="192946"/>
            <a:ext cx="11354462" cy="1095165"/>
          </a:xfrm>
          <a:prstGeom prst="horizontalScroll">
            <a:avLst/>
          </a:prstGeom>
        </p:spPr>
        <p:style>
          <a:lnRef idx="2">
            <a:schemeClr val="accent1"/>
          </a:lnRef>
          <a:fillRef idx="1">
            <a:schemeClr val="lt1"/>
          </a:fillRef>
          <a:effectRef idx="0">
            <a:schemeClr val="accent1"/>
          </a:effectRef>
          <a:fontRef idx="minor">
            <a:schemeClr val="dk1"/>
          </a:fontRef>
        </p:style>
        <p:txBody>
          <a:bodyPr rtlCol="0" anchor="ctr"/>
          <a:lstStyle/>
          <a:p>
            <a:pPr marR="40180" algn="ctr"/>
            <a:r>
              <a:rPr lang="ru-RU" sz="1400" b="1" i="1" u="sng" strike="noStrike" baseline="0">
                <a:solidFill>
                  <a:schemeClr val="accent1"/>
                </a:solidFill>
                <a:latin typeface="Calibri" panose="020F0502020204030204" pitchFamily="34" charset="0"/>
              </a:rPr>
              <a:t>Структура налоговых доходов бюджета муниципального образования Суховское сельское поселение Кировского муниципального района Ленинградской области в 2026 году</a:t>
            </a:r>
          </a:p>
          <a:p>
            <a:pPr marR="40180" algn="ctr"/>
            <a:r>
              <a:rPr lang="ru-RU" sz="1400" b="1" i="1" u="sng">
                <a:solidFill>
                  <a:schemeClr val="accent1"/>
                </a:solidFill>
                <a:latin typeface="Calibri" panose="020F0502020204030204" pitchFamily="34" charset="0"/>
              </a:rPr>
              <a:t>%</a:t>
            </a:r>
            <a:endParaRPr lang="ru-RU" sz="1400" b="0" i="1" u="sng" strike="noStrike" baseline="0">
              <a:solidFill>
                <a:schemeClr val="accent1"/>
              </a:solidFill>
              <a:latin typeface="Calibri" pitchFamily="34" charset="0"/>
            </a:endParaRPr>
          </a:p>
        </p:txBody>
      </p:sp>
      <p:graphicFrame>
        <p:nvGraphicFramePr>
          <p:cNvPr id="18" name="Диаграмма 17">
            <a:extLst>
              <a:ext uri="{FF2B5EF4-FFF2-40B4-BE49-F238E27FC236}">
                <a16:creationId xmlns:a16="http://schemas.microsoft.com/office/drawing/2014/main" id="{AF9B3015-1AE4-4785-AB8A-9747D84E2FE9}"/>
              </a:ext>
            </a:extLst>
          </p:cNvPr>
          <p:cNvGraphicFramePr/>
          <p:nvPr>
            <p:extLst>
              <p:ext uri="{D42A27DB-BD31-4B8C-83A1-F6EECF244321}">
                <p14:modId xmlns:p14="http://schemas.microsoft.com/office/powerpoint/2010/main" val="959600206"/>
              </p:ext>
            </p:extLst>
          </p:nvPr>
        </p:nvGraphicFramePr>
        <p:xfrm>
          <a:off x="492981" y="1343770"/>
          <a:ext cx="11354462" cy="5321284"/>
        </p:xfrm>
        <a:graphic>
          <a:graphicData uri="http://schemas.openxmlformats.org/drawingml/2006/chart">
            <c:chart xmlns:c="http://schemas.openxmlformats.org/drawingml/2006/chart" xmlns:r="http://schemas.openxmlformats.org/officeDocument/2006/relationships" r:id="rId2"/>
          </a:graphicData>
        </a:graphic>
      </p:graphicFrame>
      <p:sp>
        <p:nvSpPr>
          <p:cNvPr id="21" name="Заголовок 20">
            <a:extLst>
              <a:ext uri="{FF2B5EF4-FFF2-40B4-BE49-F238E27FC236}">
                <a16:creationId xmlns:a16="http://schemas.microsoft.com/office/drawing/2014/main" id="{A33FAF55-B151-4EF6-9981-EF4BA5D842ED}"/>
              </a:ext>
            </a:extLst>
          </p:cNvPr>
          <p:cNvSpPr>
            <a:spLocks noGrp="1"/>
          </p:cNvSpPr>
          <p:nvPr>
            <p:ph type="ctrTitle"/>
          </p:nvPr>
        </p:nvSpPr>
        <p:spPr>
          <a:xfrm flipH="1">
            <a:off x="1130409" y="4880632"/>
            <a:ext cx="2627857" cy="1117496"/>
          </a:xfrm>
        </p:spPr>
        <p:txBody>
          <a:bodyPr>
            <a:normAutofit fontScale="90000"/>
          </a:bodyPr>
          <a:lstStyle/>
          <a:p>
            <a:r>
              <a:rPr lang="ru-RU" sz="2200" b="1" i="0" u="none" strike="noStrike" baseline="0">
                <a:solidFill>
                  <a:schemeClr val="tx1"/>
                </a:solidFill>
                <a:latin typeface="Arial" panose="020B0604020202020204" pitchFamily="34" charset="0"/>
              </a:rPr>
              <a:t>Налог на доходы физ. лиц – 4,70%</a:t>
            </a:r>
            <a:br>
              <a:rPr lang="ru-RU" sz="1800" b="0" i="0" u="none" strike="noStrike" baseline="0">
                <a:solidFill>
                  <a:srgbClr val="FFFFFF"/>
                </a:solidFill>
                <a:latin typeface="Arial" panose="020B0604020202020204" pitchFamily="34" charset="0"/>
              </a:rPr>
            </a:br>
            <a:endParaRPr lang="ru-RU" sz="800"/>
          </a:p>
        </p:txBody>
      </p:sp>
      <p:sp>
        <p:nvSpPr>
          <p:cNvPr id="24" name="TextBox 23">
            <a:extLst>
              <a:ext uri="{FF2B5EF4-FFF2-40B4-BE49-F238E27FC236}">
                <a16:creationId xmlns:a16="http://schemas.microsoft.com/office/drawing/2014/main" id="{29B89DDB-7AF7-42C2-B682-6F8E5861BA71}"/>
              </a:ext>
            </a:extLst>
          </p:cNvPr>
          <p:cNvSpPr txBox="1"/>
          <p:nvPr/>
        </p:nvSpPr>
        <p:spPr>
          <a:xfrm>
            <a:off x="1130409" y="2097247"/>
            <a:ext cx="3064086" cy="707886"/>
          </a:xfrm>
          <a:prstGeom prst="rect">
            <a:avLst/>
          </a:prstGeom>
          <a:noFill/>
        </p:spPr>
        <p:txBody>
          <a:bodyPr wrap="square">
            <a:spAutoFit/>
          </a:bodyPr>
          <a:lstStyle/>
          <a:p>
            <a:pPr marR="650" algn="ctr"/>
            <a:r>
              <a:rPr lang="ru-RU" sz="2000" b="1" i="0" u="none" strike="noStrike" baseline="0">
                <a:latin typeface="Arial" panose="020B0604020202020204" pitchFamily="34" charset="0"/>
                <a:cs typeface="Arial" panose="020B0604020202020204" pitchFamily="34" charset="0"/>
              </a:rPr>
              <a:t>Налоги (акцизы) территории РФ- 12,3%</a:t>
            </a:r>
          </a:p>
        </p:txBody>
      </p:sp>
      <p:sp>
        <p:nvSpPr>
          <p:cNvPr id="7" name="TextBox 6">
            <a:extLst>
              <a:ext uri="{FF2B5EF4-FFF2-40B4-BE49-F238E27FC236}">
                <a16:creationId xmlns:a16="http://schemas.microsoft.com/office/drawing/2014/main" id="{1A8C9576-12A0-4102-B983-609C27708293}"/>
              </a:ext>
            </a:extLst>
          </p:cNvPr>
          <p:cNvSpPr txBox="1"/>
          <p:nvPr/>
        </p:nvSpPr>
        <p:spPr>
          <a:xfrm>
            <a:off x="7902429" y="2343274"/>
            <a:ext cx="2223083" cy="707886"/>
          </a:xfrm>
          <a:prstGeom prst="rect">
            <a:avLst/>
          </a:prstGeom>
          <a:noFill/>
        </p:spPr>
        <p:txBody>
          <a:bodyPr wrap="square">
            <a:spAutoFit/>
          </a:bodyPr>
          <a:lstStyle/>
          <a:p>
            <a:r>
              <a:rPr lang="ru-RU" sz="2000" b="1">
                <a:latin typeface="Arial" panose="020B0604020202020204" pitchFamily="34" charset="0"/>
                <a:cs typeface="Arial" panose="020B0604020202020204" pitchFamily="34" charset="0"/>
              </a:rPr>
              <a:t>Земельный налог – 19,0%</a:t>
            </a:r>
          </a:p>
        </p:txBody>
      </p:sp>
      <p:sp>
        <p:nvSpPr>
          <p:cNvPr id="9" name="TextBox 8">
            <a:extLst>
              <a:ext uri="{FF2B5EF4-FFF2-40B4-BE49-F238E27FC236}">
                <a16:creationId xmlns:a16="http://schemas.microsoft.com/office/drawing/2014/main" id="{7F7737DC-D6C4-489B-8796-AB155E031C06}"/>
              </a:ext>
            </a:extLst>
          </p:cNvPr>
          <p:cNvSpPr txBox="1"/>
          <p:nvPr/>
        </p:nvSpPr>
        <p:spPr>
          <a:xfrm>
            <a:off x="8045042" y="4573213"/>
            <a:ext cx="2627856" cy="1015663"/>
          </a:xfrm>
          <a:prstGeom prst="rect">
            <a:avLst/>
          </a:prstGeom>
          <a:noFill/>
        </p:spPr>
        <p:txBody>
          <a:bodyPr wrap="square">
            <a:spAutoFit/>
          </a:bodyPr>
          <a:lstStyle/>
          <a:p>
            <a:r>
              <a:rPr lang="ru-RU" sz="2000" b="1">
                <a:latin typeface="Arial" panose="020B0604020202020204" pitchFamily="34" charset="0"/>
                <a:cs typeface="Arial" panose="020B0604020202020204" pitchFamily="34" charset="0"/>
              </a:rPr>
              <a:t>Налоги на имущество – 24,06%</a:t>
            </a:r>
          </a:p>
        </p:txBody>
      </p:sp>
    </p:spTree>
    <p:extLst>
      <p:ext uri="{BB962C8B-B14F-4D97-AF65-F5344CB8AC3E}">
        <p14:creationId xmlns:p14="http://schemas.microsoft.com/office/powerpoint/2010/main" val="339260544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Свиток: горизонтальный 1">
            <a:extLst>
              <a:ext uri="{FF2B5EF4-FFF2-40B4-BE49-F238E27FC236}">
                <a16:creationId xmlns:a16="http://schemas.microsoft.com/office/drawing/2014/main" id="{1F1F030D-FF46-4052-9D0B-2B9B79E1C2E0}"/>
              </a:ext>
            </a:extLst>
          </p:cNvPr>
          <p:cNvSpPr/>
          <p:nvPr/>
        </p:nvSpPr>
        <p:spPr>
          <a:xfrm>
            <a:off x="270344" y="167780"/>
            <a:ext cx="11593002" cy="1096477"/>
          </a:xfrm>
          <a:prstGeom prst="horizontalScroll">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1600" b="1" i="1" u="sng" strike="noStrike" baseline="0">
                <a:solidFill>
                  <a:schemeClr val="accent1"/>
                </a:solidFill>
                <a:latin typeface="Arial" panose="020B0604020202020204" pitchFamily="34" charset="0"/>
                <a:cs typeface="Arial" panose="020B0604020202020204" pitchFamily="34" charset="0"/>
              </a:rPr>
              <a:t>Объем налоговых и неналоговых доходов бюджета муниципального образования Суховское сельское поселение Кировского муниципального района</a:t>
            </a:r>
          </a:p>
          <a:p>
            <a:pPr algn="ctr"/>
            <a:r>
              <a:rPr lang="ru-RU" sz="1600" b="1" i="1" u="sng" strike="noStrike" baseline="0">
                <a:solidFill>
                  <a:schemeClr val="accent1"/>
                </a:solidFill>
                <a:latin typeface="Arial" panose="020B0604020202020204" pitchFamily="34" charset="0"/>
                <a:cs typeface="Arial" panose="020B0604020202020204" pitchFamily="34" charset="0"/>
              </a:rPr>
              <a:t>Ленинградской области в 2026 году составит 9 477,3 тыс. рублей</a:t>
            </a:r>
          </a:p>
        </p:txBody>
      </p:sp>
      <p:sp>
        <p:nvSpPr>
          <p:cNvPr id="8" name="Блок-схема: знак завершения 7">
            <a:extLst>
              <a:ext uri="{FF2B5EF4-FFF2-40B4-BE49-F238E27FC236}">
                <a16:creationId xmlns:a16="http://schemas.microsoft.com/office/drawing/2014/main" id="{6D76D67C-9A96-4945-AA4C-5AF6FCD7D80A}"/>
              </a:ext>
            </a:extLst>
          </p:cNvPr>
          <p:cNvSpPr/>
          <p:nvPr/>
        </p:nvSpPr>
        <p:spPr>
          <a:xfrm>
            <a:off x="270344" y="1400598"/>
            <a:ext cx="7584787" cy="701154"/>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ru-RU" sz="2400" b="1" i="0" u="none" strike="noStrike" baseline="0">
                <a:solidFill>
                  <a:srgbClr val="000000"/>
                </a:solidFill>
                <a:latin typeface="Arial" panose="020B0604020202020204" pitchFamily="34" charset="0"/>
              </a:rPr>
              <a:t>Налог на доходы физических лиц – 1 088,4</a:t>
            </a:r>
          </a:p>
        </p:txBody>
      </p:sp>
      <p:sp>
        <p:nvSpPr>
          <p:cNvPr id="9" name="Блок-схема: знак завершения 8">
            <a:extLst>
              <a:ext uri="{FF2B5EF4-FFF2-40B4-BE49-F238E27FC236}">
                <a16:creationId xmlns:a16="http://schemas.microsoft.com/office/drawing/2014/main" id="{098396B9-0F02-4B14-B6E2-A5C683AC0A6A}"/>
              </a:ext>
            </a:extLst>
          </p:cNvPr>
          <p:cNvSpPr/>
          <p:nvPr/>
        </p:nvSpPr>
        <p:spPr>
          <a:xfrm>
            <a:off x="4168190" y="2293846"/>
            <a:ext cx="7584786" cy="632234"/>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ru-RU" sz="2400" b="1" i="0" u="none" strike="noStrike" baseline="0">
                <a:solidFill>
                  <a:srgbClr val="000000"/>
                </a:solidFill>
                <a:latin typeface="Arial" panose="020B0604020202020204" pitchFamily="34" charset="0"/>
              </a:rPr>
              <a:t>Акцизы по подакцизным товарам – 2 839,8</a:t>
            </a:r>
          </a:p>
        </p:txBody>
      </p:sp>
      <p:sp>
        <p:nvSpPr>
          <p:cNvPr id="10" name="Блок-схема: знак завершения 9">
            <a:extLst>
              <a:ext uri="{FF2B5EF4-FFF2-40B4-BE49-F238E27FC236}">
                <a16:creationId xmlns:a16="http://schemas.microsoft.com/office/drawing/2014/main" id="{76A805BE-D189-4C1F-8CD8-D7D816D4574B}"/>
              </a:ext>
            </a:extLst>
          </p:cNvPr>
          <p:cNvSpPr/>
          <p:nvPr/>
        </p:nvSpPr>
        <p:spPr>
          <a:xfrm>
            <a:off x="270344" y="3132815"/>
            <a:ext cx="7386762" cy="701154"/>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ru-RU" sz="2400" b="1">
                <a:solidFill>
                  <a:srgbClr val="000000"/>
                </a:solidFill>
                <a:latin typeface="Arial" panose="020B0604020202020204" pitchFamily="34" charset="0"/>
              </a:rPr>
              <a:t>Земельный налог – 4 570,0</a:t>
            </a:r>
            <a:endParaRPr lang="ru-RU" sz="2400" b="1" i="0" u="none" strike="noStrike" baseline="0">
              <a:solidFill>
                <a:srgbClr val="000000"/>
              </a:solidFill>
              <a:latin typeface="Arial" panose="020B0604020202020204" pitchFamily="34" charset="0"/>
            </a:endParaRPr>
          </a:p>
        </p:txBody>
      </p:sp>
      <p:sp>
        <p:nvSpPr>
          <p:cNvPr id="11" name="Блок-схема: знак завершения 10">
            <a:extLst>
              <a:ext uri="{FF2B5EF4-FFF2-40B4-BE49-F238E27FC236}">
                <a16:creationId xmlns:a16="http://schemas.microsoft.com/office/drawing/2014/main" id="{920A732E-6F24-4838-839F-A3321897FA23}"/>
              </a:ext>
            </a:extLst>
          </p:cNvPr>
          <p:cNvSpPr/>
          <p:nvPr/>
        </p:nvSpPr>
        <p:spPr>
          <a:xfrm>
            <a:off x="4168189" y="4246609"/>
            <a:ext cx="7584786" cy="701153"/>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ru-RU" sz="2400" b="1" i="0" u="none" strike="noStrike" baseline="0">
                <a:solidFill>
                  <a:srgbClr val="000000"/>
                </a:solidFill>
                <a:latin typeface="Arial" panose="020B0604020202020204" pitchFamily="34" charset="0"/>
              </a:rPr>
              <a:t>Налоги на имущество – 5 570,0</a:t>
            </a:r>
          </a:p>
        </p:txBody>
      </p:sp>
      <p:sp>
        <p:nvSpPr>
          <p:cNvPr id="13" name="Блок-схема: знак завершения 12">
            <a:extLst>
              <a:ext uri="{FF2B5EF4-FFF2-40B4-BE49-F238E27FC236}">
                <a16:creationId xmlns:a16="http://schemas.microsoft.com/office/drawing/2014/main" id="{AC468DDE-8C76-4D0B-BCB5-CB9D4F361D9A}"/>
              </a:ext>
            </a:extLst>
          </p:cNvPr>
          <p:cNvSpPr/>
          <p:nvPr/>
        </p:nvSpPr>
        <p:spPr>
          <a:xfrm>
            <a:off x="201337" y="5235826"/>
            <a:ext cx="7455769" cy="701153"/>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ru-RU" sz="2400" b="1" i="0" u="none" strike="noStrike" baseline="0">
                <a:solidFill>
                  <a:srgbClr val="000000"/>
                </a:solidFill>
                <a:latin typeface="Arial" panose="020B0604020202020204" pitchFamily="34" charset="0"/>
              </a:rPr>
              <a:t>Неналоговые доходы – </a:t>
            </a:r>
            <a:r>
              <a:rPr lang="ru-RU" sz="2400" b="1">
                <a:solidFill>
                  <a:srgbClr val="000000"/>
                </a:solidFill>
                <a:latin typeface="Arial" panose="020B0604020202020204" pitchFamily="34" charset="0"/>
              </a:rPr>
              <a:t>1 284,1</a:t>
            </a:r>
            <a:endParaRPr lang="ru-RU" sz="2400" b="1" i="0" u="none" strike="noStrike" baseline="0">
              <a:solidFill>
                <a:srgbClr val="000000"/>
              </a:solidFill>
              <a:latin typeface="Arial" panose="020B0604020202020204" pitchFamily="34" charset="0"/>
            </a:endParaRPr>
          </a:p>
        </p:txBody>
      </p:sp>
    </p:spTree>
    <p:extLst>
      <p:ext uri="{BB962C8B-B14F-4D97-AF65-F5344CB8AC3E}">
        <p14:creationId xmlns:p14="http://schemas.microsoft.com/office/powerpoint/2010/main" val="172363323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a:ea typeface="Arial"/>
        <a:cs typeface="Arial"/>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Arial"/>
        <a:cs typeface="Arial"/>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1824</TotalTime>
  <Words>1719</Words>
  <Application>Microsoft Office PowerPoint</Application>
  <PresentationFormat>Широкоэкранный</PresentationFormat>
  <Paragraphs>302</Paragraphs>
  <Slides>16</Slides>
  <Notes>1</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16</vt:i4>
      </vt:variant>
    </vt:vector>
  </HeadingPairs>
  <TitlesOfParts>
    <vt:vector size="27" baseType="lpstr">
      <vt:lpstr>Arial</vt:lpstr>
      <vt:lpstr>Arial Cyr</vt:lpstr>
      <vt:lpstr>Calibri</vt:lpstr>
      <vt:lpstr>Century Gothic</vt:lpstr>
      <vt:lpstr>Constantia</vt:lpstr>
      <vt:lpstr>Franklin Gothic Demi</vt:lpstr>
      <vt:lpstr>Monotype Corsiva</vt:lpstr>
      <vt:lpstr>Times New Roman</vt:lpstr>
      <vt:lpstr>Wingdings</vt:lpstr>
      <vt:lpstr>Wingdings 3</vt:lpstr>
      <vt:lpstr>Сектор</vt:lpstr>
      <vt:lpstr>БЮДЖЕТ МУНИЦИПАЛЬНОГО ОБРАЗОВАНИЯ СУХОВСКОЕ СЕЛЬСКОЕ ПОСЕЛЕНИЕ КИРОВСКОГО МУНИЦИПАЛЬНОГО РАЙОНА ЛЕНИНГРАДСКОЙ ОБЛАСТИ НА 2026 ГОД И ПЛАНОВЫЙ ПЕРИОД 2027-2028 ГОДОВ.</vt:lpstr>
      <vt:lpstr>В состав муниципального образования Суховское сельское поселение Кировского муниципального района Ленинградской области входят 18 деревень :д. Сухое – административный центр, д. Колосарь, д. Ручий, д. Лаврово, д. Кобона, д. Леднего, д. Черное, д. Низово,  д. Мостовая, д. Бор, д. Верола, д.Выстав, д. Лемасарь, д. Гавсарь, д. Сандела,  д. Митола, д. Остров, д. Гулкова.</vt:lpstr>
      <vt:lpstr>Презентация PowerPoint</vt:lpstr>
      <vt:lpstr>Презентация PowerPoint</vt:lpstr>
      <vt:lpstr>БЮДЖЕТНЫЙ ПРОЦЕСС</vt:lpstr>
      <vt:lpstr>Презентация PowerPoint</vt:lpstr>
      <vt:lpstr>Презентация PowerPoint</vt:lpstr>
      <vt:lpstr>Налог на доходы физ. лиц – 4,70%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МУНИЦИПАЛЬНОГО ОБРАЗОВАНИЯ СУХОВСКОЕ СЕЛЬСКОЕ ПОСЕЛЕНИЕ КИРОВСКОГО МУНИЦИПАЛЬНОГО РАЙОНА ЛЕНИНГРАДСКОЙ ОБЛАСТИ НА 2022 ГОД И ПЛАНОВЫЙ ПЕРИОД 2023-2024 ГОДОВ.</dc:title>
  <dc:creator>User</dc:creator>
  <cp:lastModifiedBy>User</cp:lastModifiedBy>
  <cp:revision>40</cp:revision>
  <dcterms:created xsi:type="dcterms:W3CDTF">2022-03-17T09:26:18Z</dcterms:created>
  <dcterms:modified xsi:type="dcterms:W3CDTF">2026-03-04T09:18:04Z</dcterms:modified>
</cp:coreProperties>
</file>